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8.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 id="2147483785" r:id="rId5"/>
  </p:sldMasterIdLst>
  <p:notesMasterIdLst>
    <p:notesMasterId r:id="rId33"/>
  </p:notesMasterIdLst>
  <p:sldIdLst>
    <p:sldId id="256" r:id="rId6"/>
    <p:sldId id="274" r:id="rId7"/>
    <p:sldId id="275" r:id="rId8"/>
    <p:sldId id="292" r:id="rId9"/>
    <p:sldId id="278" r:id="rId10"/>
    <p:sldId id="289" r:id="rId11"/>
    <p:sldId id="284" r:id="rId12"/>
    <p:sldId id="280" r:id="rId13"/>
    <p:sldId id="281" r:id="rId14"/>
    <p:sldId id="283" r:id="rId15"/>
    <p:sldId id="282" r:id="rId16"/>
    <p:sldId id="277" r:id="rId17"/>
    <p:sldId id="276" r:id="rId18"/>
    <p:sldId id="285" r:id="rId19"/>
    <p:sldId id="286" r:id="rId20"/>
    <p:sldId id="271" r:id="rId21"/>
    <p:sldId id="272" r:id="rId22"/>
    <p:sldId id="259" r:id="rId23"/>
    <p:sldId id="273" r:id="rId24"/>
    <p:sldId id="263" r:id="rId25"/>
    <p:sldId id="261" r:id="rId26"/>
    <p:sldId id="264" r:id="rId27"/>
    <p:sldId id="260" r:id="rId28"/>
    <p:sldId id="270" r:id="rId29"/>
    <p:sldId id="269" r:id="rId30"/>
    <p:sldId id="258" r:id="rId31"/>
    <p:sldId id="257"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FC7"/>
    <a:srgbClr val="C7FFE4"/>
    <a:srgbClr val="C6C6FF"/>
    <a:srgbClr val="C6C6BC"/>
    <a:srgbClr val="B7DBFF"/>
    <a:srgbClr val="63504F"/>
    <a:srgbClr val="DDFFBC"/>
    <a:srgbClr val="BCFFBC"/>
    <a:srgbClr val="FFB7B7"/>
    <a:srgbClr val="FFB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63" autoAdjust="0"/>
    <p:restoredTop sz="89566" autoAdjust="0"/>
  </p:normalViewPr>
  <p:slideViewPr>
    <p:cSldViewPr snapToGrid="0">
      <p:cViewPr varScale="1">
        <p:scale>
          <a:sx n="60" d="100"/>
          <a:sy n="60" d="100"/>
        </p:scale>
        <p:origin x="644" y="36"/>
      </p:cViewPr>
      <p:guideLst/>
    </p:cSldViewPr>
  </p:slideViewPr>
  <p:notesTextViewPr>
    <p:cViewPr>
      <p:scale>
        <a:sx n="1" d="1"/>
        <a:sy n="1" d="1"/>
      </p:scale>
      <p:origin x="0" y="-2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D4B29-8608-40BF-987E-B4CE6733CDF1}" type="datetimeFigureOut">
              <a:rPr kumimoji="1" lang="ja-JP" altLang="en-US" smtClean="0"/>
              <a:t>2024/9/19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5C9DD-C8B7-4486-B0BE-63963AA3BC28}" type="slidenum">
              <a:rPr kumimoji="1" lang="ja-JP" altLang="en-US" smtClean="0"/>
              <a:t>‹#›</a:t>
            </a:fld>
            <a:endParaRPr kumimoji="1" lang="ja-JP" altLang="en-US"/>
          </a:p>
        </p:txBody>
      </p:sp>
    </p:spTree>
    <p:extLst>
      <p:ext uri="{BB962C8B-B14F-4D97-AF65-F5344CB8AC3E}">
        <p14:creationId xmlns:p14="http://schemas.microsoft.com/office/powerpoint/2010/main" val="27591172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発表者：赤嶺さん</a:t>
            </a:r>
            <a:endParaRPr kumimoji="1" lang="en-US" altLang="ja-JP" dirty="0"/>
          </a:p>
          <a:p>
            <a:endParaRPr kumimoji="1" lang="en-US" altLang="ja-JP" dirty="0"/>
          </a:p>
          <a:p>
            <a:r>
              <a:rPr kumimoji="1" lang="ja-JP" altLang="en-US" dirty="0"/>
              <a:t>これからアイビクションの発表を始めます</a:t>
            </a:r>
          </a:p>
          <a:p>
            <a:r>
              <a:rPr kumimoji="1" lang="ja-JP" altLang="en-US" dirty="0"/>
              <a:t>班員の紹介をします。</a:t>
            </a:r>
          </a:p>
          <a:p>
            <a:r>
              <a:rPr kumimoji="1" lang="ja-JP" altLang="en-US" dirty="0"/>
              <a:t>リーダー赤嶺、サブリーダー鹿島、上原、メンバー板井、牧、堤です。</a:t>
            </a:r>
          </a:p>
          <a:p>
            <a:r>
              <a:rPr kumimoji="1" lang="ja-JP" altLang="en-US" dirty="0"/>
              <a:t>ご清聴よろしくお願いします。</a:t>
            </a:r>
            <a:endParaRPr kumimoji="1" lang="en-US" altLang="ja-JP" dirty="0"/>
          </a:p>
          <a:p>
            <a:endParaRPr kumimoji="1" lang="en-US" altLang="ja-JP" dirty="0"/>
          </a:p>
          <a:p>
            <a:endParaRPr kumimoji="1" lang="en-US" altLang="ja-JP" dirty="0"/>
          </a:p>
          <a:p>
            <a:r>
              <a:rPr kumimoji="1" lang="ja-JP" altLang="en-US" dirty="0"/>
              <a:t>修正履歴</a:t>
            </a:r>
            <a:r>
              <a:rPr kumimoji="1" lang="en-US" altLang="ja-JP" dirty="0"/>
              <a:t>------------------------------------</a:t>
            </a:r>
          </a:p>
          <a:p>
            <a:r>
              <a:rPr kumimoji="1" lang="ja-JP" altLang="en-US" dirty="0"/>
              <a:t>●</a:t>
            </a:r>
            <a:r>
              <a:rPr kumimoji="1" lang="en-US" altLang="ja-JP" dirty="0"/>
              <a:t>9/9</a:t>
            </a:r>
            <a:r>
              <a:rPr kumimoji="1" lang="ja-JP" altLang="en-US" dirty="0"/>
              <a:t>（月）練習発表後の修正内容</a:t>
            </a:r>
            <a:endParaRPr kumimoji="1" lang="en-US" altLang="ja-JP" dirty="0"/>
          </a:p>
          <a:p>
            <a:r>
              <a:rPr kumimoji="1" lang="ja-JP" altLang="en-US" dirty="0"/>
              <a:t>・概要の書籍管理のメリット・デメリットのデメリットを削除</a:t>
            </a:r>
            <a:endParaRPr kumimoji="1" lang="en-US" altLang="ja-JP" dirty="0"/>
          </a:p>
          <a:p>
            <a:r>
              <a:rPr kumimoji="1" lang="ja-JP" altLang="en-US" dirty="0"/>
              <a:t>・書籍管理のメリット・デメリットの内容を鹿島さんの案を採用</a:t>
            </a:r>
            <a:endParaRPr kumimoji="1" lang="en-US" altLang="ja-JP" dirty="0"/>
          </a:p>
          <a:p>
            <a:r>
              <a:rPr kumimoji="1" lang="ja-JP" altLang="en-US" dirty="0"/>
              <a:t>・開発環境のページを追加</a:t>
            </a:r>
            <a:endParaRPr kumimoji="1" lang="en-US" altLang="ja-JP" dirty="0"/>
          </a:p>
          <a:p>
            <a:r>
              <a:rPr kumimoji="1" lang="ja-JP" altLang="en-US" dirty="0"/>
              <a:t>・内部構成の台本を修正</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a:t>
            </a:fld>
            <a:endParaRPr kumimoji="1" lang="ja-JP" altLang="en-US"/>
          </a:p>
        </p:txBody>
      </p:sp>
    </p:spTree>
    <p:extLst>
      <p:ext uri="{BB962C8B-B14F-4D97-AF65-F5344CB8AC3E}">
        <p14:creationId xmlns:p14="http://schemas.microsoft.com/office/powerpoint/2010/main" val="152947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まとめを言って、質疑応答</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以上で発表を終わります。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ご清聴ありがとうございました。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質問に対して、答えられそうな人、もしくは、開発に関わった人が回答</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10</a:t>
            </a:fld>
            <a:endParaRPr kumimoji="1" lang="ja-JP" altLang="en-US"/>
          </a:p>
        </p:txBody>
      </p:sp>
    </p:spTree>
    <p:extLst>
      <p:ext uri="{BB962C8B-B14F-4D97-AF65-F5344CB8AC3E}">
        <p14:creationId xmlns:p14="http://schemas.microsoft.com/office/powerpoint/2010/main" val="171754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鹿島さん案を採用のため不要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lang="en-US" altLang="ja-JP" dirty="0"/>
          </a:p>
          <a:p>
            <a:r>
              <a:rPr lang="ja-JP" altLang="en-US" dirty="0"/>
              <a:t>書籍管理のデメリットについてです。</a:t>
            </a:r>
            <a:endParaRPr lang="en-US" altLang="ja-JP" dirty="0"/>
          </a:p>
          <a:p>
            <a:endParaRPr lang="en-US" altLang="ja-JP" dirty="0"/>
          </a:p>
          <a:p>
            <a:r>
              <a:rPr lang="ja-JP" altLang="en-US" dirty="0"/>
              <a:t>デメリットには、保守サポートの費用などに</a:t>
            </a:r>
            <a:r>
              <a:rPr lang="en-US" altLang="ja-JP" dirty="0"/>
              <a:t>IT</a:t>
            </a:r>
            <a:r>
              <a:rPr lang="ja-JP" altLang="en-US" dirty="0"/>
              <a:t>コストが発生することや、システムを使いこなすのに労力がかかることが挙げられます。</a:t>
            </a:r>
            <a:endParaRPr lang="en-US" altLang="ja-JP" dirty="0"/>
          </a:p>
          <a:p>
            <a:endParaRPr lang="en-US" altLang="ja-JP" dirty="0"/>
          </a:p>
          <a:p>
            <a:r>
              <a:rPr lang="ja-JP" altLang="en-US" dirty="0"/>
              <a:t>そのようなデメリットを無くすために、費用対効果を考えたり、だれもが直観的に使いやすいシステムやマニュアルを作成することで</a:t>
            </a:r>
            <a:endParaRPr lang="en-US" altLang="ja-JP" dirty="0"/>
          </a:p>
          <a:p>
            <a:r>
              <a:rPr lang="ja-JP" altLang="en-US" dirty="0"/>
              <a:t>デメリットをカバーできるのではないかと考えています。</a:t>
            </a:r>
            <a:endParaRPr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12</a:t>
            </a:fld>
            <a:endParaRPr kumimoji="1" lang="ja-JP" altLang="en-US"/>
          </a:p>
        </p:txBody>
      </p:sp>
    </p:spTree>
    <p:extLst>
      <p:ext uri="{BB962C8B-B14F-4D97-AF65-F5344CB8AC3E}">
        <p14:creationId xmlns:p14="http://schemas.microsoft.com/office/powerpoint/2010/main" val="347147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鹿島さん案を採用のため不要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書籍管理のメリットについてです。メリットとしては、以下３つが挙げられます。</a:t>
            </a:r>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a:p>
            <a:r>
              <a:rPr lang="ja-JP" altLang="en-US" dirty="0"/>
              <a:t>まず、「</a:t>
            </a:r>
            <a:r>
              <a:rPr lang="ja-JP" altLang="en-US" b="0" dirty="0"/>
              <a:t>効率的な検索」</a:t>
            </a:r>
            <a:r>
              <a:rPr lang="ja-JP" altLang="en-US" dirty="0"/>
              <a:t>が可能になり、特定の書籍や資料を迅速に見つけ、必要な情報に素早くアクセスできます。</a:t>
            </a:r>
          </a:p>
          <a:p>
            <a:r>
              <a:rPr lang="ja-JP" altLang="en-US" dirty="0"/>
              <a:t>次に、「</a:t>
            </a:r>
            <a:r>
              <a:rPr lang="ja-JP" altLang="en-US" b="0" dirty="0"/>
              <a:t>利益の最大化」</a:t>
            </a:r>
            <a:r>
              <a:rPr lang="ja-JP" altLang="en-US" dirty="0"/>
              <a:t>につながります。蓄積されたデータを分析し、需要を把握することで、書籍管理やビジネス戦略の改善が図れます。</a:t>
            </a:r>
          </a:p>
          <a:p>
            <a:r>
              <a:rPr lang="ja-JP" altLang="en-US" dirty="0"/>
              <a:t>最後に、「</a:t>
            </a:r>
            <a:r>
              <a:rPr lang="ja-JP" altLang="en-US" b="0" dirty="0"/>
              <a:t>情報の共有」</a:t>
            </a:r>
            <a:r>
              <a:rPr lang="ja-JP" altLang="en-US" dirty="0"/>
              <a:t>が容易になります。リアルタイムで複数の人と情報を共有でき、チームの連携が強化されます。</a:t>
            </a:r>
          </a:p>
          <a:p>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err="1">
                <a:latin typeface="HG丸ｺﾞｼｯｸM-PRO" panose="020F0600000000000000" pitchFamily="50" charset="-128"/>
                <a:ea typeface="HG丸ｺﾞｼｯｸM-PRO" panose="020F0600000000000000" pitchFamily="50" charset="-128"/>
              </a:rPr>
              <a:t>メモーーーー</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デメリット、メリットを前回の内容にする。</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デメリットという言葉を無くす。</a:t>
            </a:r>
            <a:endParaRPr kumimoji="1" lang="en-US" altLang="ja-JP" sz="1200" dirty="0">
              <a:latin typeface="HG丸ｺﾞｼｯｸM-PRO" panose="020F0600000000000000" pitchFamily="50" charset="-128"/>
              <a:ea typeface="HG丸ｺﾞｼｯｸM-PRO" panose="020F0600000000000000" pitchFamily="50" charset="-128"/>
            </a:endParaRPr>
          </a:p>
          <a:p>
            <a:r>
              <a:rPr kumimoji="1" lang="ja-JP" altLang="en-US" sz="1200" dirty="0">
                <a:latin typeface="HG丸ｺﾞｼｯｸM-PRO" panose="020F0600000000000000" pitchFamily="50" charset="-128"/>
                <a:ea typeface="HG丸ｺﾞｼｯｸM-PRO" panose="020F0600000000000000" pitchFamily="50" charset="-128"/>
              </a:rPr>
              <a:t>デメリットとメリットの内容を１ページにまとめる。</a:t>
            </a:r>
            <a:endParaRPr kumimoji="1" lang="en-US" altLang="ja-JP" sz="1200" dirty="0">
              <a:latin typeface="HG丸ｺﾞｼｯｸM-PRO" panose="020F0600000000000000" pitchFamily="50" charset="-128"/>
              <a:ea typeface="HG丸ｺﾞｼｯｸM-PRO" panose="020F0600000000000000" pitchFamily="50" charset="-128"/>
            </a:endParaRPr>
          </a:p>
          <a:p>
            <a:endParaRPr kumimoji="1" lang="en-US" altLang="ja-JP" sz="1200" dirty="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13</a:t>
            </a:fld>
            <a:endParaRPr kumimoji="1" lang="ja-JP" altLang="en-US"/>
          </a:p>
        </p:txBody>
      </p:sp>
    </p:spTree>
    <p:extLst>
      <p:ext uri="{BB962C8B-B14F-4D97-AF65-F5344CB8AC3E}">
        <p14:creationId xmlns:p14="http://schemas.microsoft.com/office/powerpoint/2010/main" val="1795718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中小企業のほとんど</a:t>
            </a:r>
            <a:r>
              <a:rPr kumimoji="1" lang="ja-JP" altLang="ja-JP" sz="1200" kern="1200" dirty="0">
                <a:solidFill>
                  <a:schemeClr val="tx1"/>
                </a:solidFill>
                <a:effectLst/>
                <a:latin typeface="+mn-lt"/>
                <a:ea typeface="+mn-ea"/>
                <a:cs typeface="+mn-cs"/>
              </a:rPr>
              <a:t>で</a:t>
            </a:r>
            <a:r>
              <a:rPr kumimoji="1" lang="ja-JP" altLang="en-US" sz="1200" kern="1200" dirty="0">
                <a:solidFill>
                  <a:schemeClr val="tx1"/>
                </a:solidFill>
                <a:effectLst/>
                <a:latin typeface="+mn-lt"/>
                <a:ea typeface="+mn-ea"/>
                <a:cs typeface="+mn-cs"/>
              </a:rPr>
              <a:t>は、エクセルを使って</a:t>
            </a:r>
            <a:r>
              <a:rPr kumimoji="1" lang="ja-JP" altLang="ja-JP" sz="1200" kern="1200" dirty="0">
                <a:solidFill>
                  <a:schemeClr val="tx1"/>
                </a:solidFill>
                <a:effectLst/>
                <a:latin typeface="+mn-lt"/>
                <a:ea typeface="+mn-ea"/>
                <a:cs typeface="+mn-cs"/>
              </a:rPr>
              <a:t>「顧客管理」「書籍管理」を行</a:t>
            </a:r>
            <a:r>
              <a:rPr kumimoji="1" lang="ja-JP" altLang="en-US" sz="1200" kern="1200" dirty="0">
                <a:solidFill>
                  <a:schemeClr val="tx1"/>
                </a:solidFill>
                <a:effectLst/>
                <a:latin typeface="+mn-lt"/>
                <a:ea typeface="+mn-ea"/>
                <a:cs typeface="+mn-cs"/>
              </a:rPr>
              <a:t>っています。　　</a:t>
            </a:r>
            <a:endParaRPr lang="en-US" altLang="ja-JP" dirty="0"/>
          </a:p>
          <a:p>
            <a:r>
              <a:rPr lang="ja-JP" altLang="en-US" dirty="0"/>
              <a:t>理由としては</a:t>
            </a:r>
            <a:endParaRPr lang="en-US" altLang="ja-JP" dirty="0"/>
          </a:p>
          <a:p>
            <a:r>
              <a:rPr lang="ja-JP" altLang="en-US" dirty="0"/>
              <a:t>・導入しやすい</a:t>
            </a:r>
            <a:endParaRPr lang="en-US" altLang="ja-JP" dirty="0"/>
          </a:p>
          <a:p>
            <a:r>
              <a:rPr lang="en-US" altLang="ja-JP" dirty="0"/>
              <a:t>----Microsoft Office</a:t>
            </a:r>
            <a:r>
              <a:rPr lang="ja-JP" altLang="en-US" dirty="0"/>
              <a:t>が業界・職種を問わず広く使われているオフィスソフトであることを考えれば、</a:t>
            </a:r>
            <a:r>
              <a:rPr lang="en-US" altLang="ja-JP" dirty="0"/>
              <a:t>Excel</a:t>
            </a:r>
            <a:r>
              <a:rPr lang="ja-JP" altLang="en-US" dirty="0"/>
              <a:t>はあらゆるオフィスワーカー共通のツール。</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・業務</a:t>
            </a:r>
            <a:r>
              <a:rPr lang="ja-JP" altLang="en-US" dirty="0"/>
              <a:t>内容に合った分析が可能</a:t>
            </a:r>
          </a:p>
          <a:p>
            <a:r>
              <a:rPr kumimoji="1" lang="en-US" altLang="ja-JP" dirty="0"/>
              <a:t>----</a:t>
            </a:r>
            <a:r>
              <a:rPr kumimoji="1" lang="ja-JP" altLang="en-US" sz="1200" b="0" i="0" kern="1200" dirty="0">
                <a:solidFill>
                  <a:schemeClr val="tx1"/>
                </a:solidFill>
                <a:effectLst/>
                <a:latin typeface="+mn-lt"/>
                <a:ea typeface="+mn-ea"/>
                <a:cs typeface="+mn-cs"/>
              </a:rPr>
              <a:t>簡易的な関数・数式を使いこなすことにより、多少複雑な処理を組み込むことができます。</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16</a:t>
            </a:fld>
            <a:endParaRPr kumimoji="1" lang="ja-JP" altLang="en-US"/>
          </a:p>
        </p:txBody>
      </p:sp>
    </p:spTree>
    <p:extLst>
      <p:ext uri="{BB962C8B-B14F-4D97-AF65-F5344CB8AC3E}">
        <p14:creationId xmlns:p14="http://schemas.microsoft.com/office/powerpoint/2010/main" val="3661344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17</a:t>
            </a:fld>
            <a:endParaRPr kumimoji="1" lang="ja-JP" altLang="en-US"/>
          </a:p>
        </p:txBody>
      </p:sp>
    </p:spTree>
    <p:extLst>
      <p:ext uri="{BB962C8B-B14F-4D97-AF65-F5344CB8AC3E}">
        <p14:creationId xmlns:p14="http://schemas.microsoft.com/office/powerpoint/2010/main" val="3049292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書籍管理とは本屋での書籍注文管理の補助をするシステムです。</a:t>
            </a:r>
            <a:endParaRPr kumimoji="1" lang="en-US" altLang="ja-JP" dirty="0"/>
          </a:p>
          <a:p>
            <a:r>
              <a:rPr kumimoji="1" lang="ja-JP" altLang="en-US" dirty="0"/>
              <a:t>これらをデータベースで蓄積・管理することが目的です。</a:t>
            </a:r>
            <a:endParaRPr kumimoji="1" lang="en-US" altLang="ja-JP" dirty="0"/>
          </a:p>
          <a:p>
            <a:endParaRPr kumimoji="1" lang="en-US" altLang="ja-JP" dirty="0"/>
          </a:p>
          <a:p>
            <a:r>
              <a:rPr kumimoji="1" lang="ja-JP" altLang="en-US" dirty="0"/>
              <a:t>私たちは中小企業を対象とした書籍管理を作成・開発をしました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18</a:t>
            </a:fld>
            <a:endParaRPr kumimoji="1" lang="ja-JP" altLang="en-US"/>
          </a:p>
        </p:txBody>
      </p:sp>
    </p:spTree>
    <p:extLst>
      <p:ext uri="{BB962C8B-B14F-4D97-AF65-F5344CB8AC3E}">
        <p14:creationId xmlns:p14="http://schemas.microsoft.com/office/powerpoint/2010/main" val="258358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　　　</a:t>
            </a:r>
            <a:r>
              <a:rPr lang="en-US" altLang="ja-JP" dirty="0">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個別表示にするかは要相談</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19</a:t>
            </a:fld>
            <a:endParaRPr kumimoji="1" lang="ja-JP" altLang="en-US"/>
          </a:p>
        </p:txBody>
      </p:sp>
    </p:spTree>
    <p:extLst>
      <p:ext uri="{BB962C8B-B14F-4D97-AF65-F5344CB8AC3E}">
        <p14:creationId xmlns:p14="http://schemas.microsoft.com/office/powerpoint/2010/main" val="4272905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削除予定</a:t>
            </a: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20</a:t>
            </a:fld>
            <a:endParaRPr kumimoji="1" lang="ja-JP" altLang="en-US"/>
          </a:p>
        </p:txBody>
      </p:sp>
    </p:spTree>
    <p:extLst>
      <p:ext uri="{BB962C8B-B14F-4D97-AF65-F5344CB8AC3E}">
        <p14:creationId xmlns:p14="http://schemas.microsoft.com/office/powerpoint/2010/main" val="4155616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私たちが注目した主な機能は大きく分けて</a:t>
            </a:r>
            <a:r>
              <a:rPr kumimoji="1" lang="en-US" altLang="ja-JP" dirty="0"/>
              <a:t>4</a:t>
            </a:r>
            <a:r>
              <a:rPr kumimoji="1" lang="ja-JP" altLang="en-US" dirty="0"/>
              <a:t>つあります。</a:t>
            </a:r>
            <a:endParaRPr kumimoji="1" lang="en-US" altLang="ja-JP" dirty="0"/>
          </a:p>
          <a:p>
            <a:endParaRPr kumimoji="1" lang="en-US" altLang="ja-JP" dirty="0"/>
          </a:p>
          <a:p>
            <a:r>
              <a:rPr kumimoji="1" lang="ja-JP" altLang="en-US" i="1" dirty="0"/>
              <a:t>書籍の追加、書籍の管理、顧客の追加、顧客の管理です。</a:t>
            </a:r>
            <a:endParaRPr kumimoji="1" lang="en-US" altLang="ja-JP" i="1" dirty="0"/>
          </a:p>
          <a:p>
            <a:r>
              <a:rPr kumimoji="1" lang="ja-JP" altLang="en-US" i="1" dirty="0"/>
              <a:t>この４つのシンプルな機能を使うことで顧客管理と書籍管理できるようになります。</a:t>
            </a:r>
            <a:endParaRPr kumimoji="1" lang="en-US" altLang="ja-JP" i="1" dirty="0"/>
          </a:p>
          <a:p>
            <a:endParaRPr kumimoji="1" lang="en-US" altLang="ja-JP" i="1" dirty="0"/>
          </a:p>
          <a:p>
            <a:r>
              <a:rPr kumimoji="1" lang="ja-JP" altLang="en-US" i="1" dirty="0"/>
              <a:t>また、仕様については売上と年代別及び地域別のランキングを抽出し表示できるようになります。</a:t>
            </a:r>
            <a:endParaRPr kumimoji="1" lang="en-US" altLang="ja-JP" i="1" dirty="0"/>
          </a:p>
          <a:p>
            <a:endParaRPr kumimoji="1" lang="en-US" altLang="ja-JP" i="1" dirty="0"/>
          </a:p>
          <a:p>
            <a:endParaRPr kumimoji="1" lang="en-US" altLang="ja-JP" i="1"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21</a:t>
            </a:fld>
            <a:endParaRPr kumimoji="1" lang="ja-JP" altLang="en-US"/>
          </a:p>
        </p:txBody>
      </p:sp>
    </p:spTree>
    <p:extLst>
      <p:ext uri="{BB962C8B-B14F-4D97-AF65-F5344CB8AC3E}">
        <p14:creationId xmlns:p14="http://schemas.microsoft.com/office/powerpoint/2010/main" val="3447710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それらの機能、仕様をつかって</a:t>
            </a:r>
            <a:r>
              <a:rPr kumimoji="1" lang="ja-JP" altLang="ja-JP" sz="1200" kern="1200" dirty="0">
                <a:solidFill>
                  <a:schemeClr val="tx1"/>
                </a:solidFill>
                <a:effectLst/>
                <a:latin typeface="+mn-lt"/>
                <a:ea typeface="+mn-ea"/>
                <a:cs typeface="+mn-cs"/>
              </a:rPr>
              <a:t>書籍管理の補助を行う</a:t>
            </a:r>
            <a:r>
              <a:rPr kumimoji="1" lang="ja-JP" altLang="en-US" sz="1200" kern="1200" dirty="0">
                <a:solidFill>
                  <a:schemeClr val="tx1"/>
                </a:solidFill>
                <a:effectLst/>
                <a:latin typeface="+mn-lt"/>
                <a:ea typeface="+mn-ea"/>
                <a:cs typeface="+mn-cs"/>
              </a:rPr>
              <a:t>ことにより</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データベースで蓄積・管理することで、</a:t>
            </a:r>
            <a:r>
              <a:rPr kumimoji="1" lang="ja-JP" altLang="en-US" sz="1200" kern="1200" dirty="0">
                <a:solidFill>
                  <a:schemeClr val="tx1"/>
                </a:solidFill>
                <a:effectLst/>
                <a:latin typeface="+mn-lt"/>
                <a:ea typeface="+mn-ea"/>
                <a:cs typeface="+mn-cs"/>
              </a:rPr>
              <a:t>作業</a:t>
            </a:r>
            <a:r>
              <a:rPr kumimoji="1" lang="ja-JP" altLang="ja-JP" sz="1200" kern="1200" dirty="0">
                <a:solidFill>
                  <a:schemeClr val="tx1"/>
                </a:solidFill>
                <a:effectLst/>
                <a:latin typeface="+mn-lt"/>
                <a:ea typeface="+mn-ea"/>
                <a:cs typeface="+mn-cs"/>
              </a:rPr>
              <a:t>時間の短縮、ミス軽減を図ること</a:t>
            </a:r>
            <a:r>
              <a:rPr kumimoji="1" lang="ja-JP" altLang="en-US" sz="1200" kern="1200" dirty="0">
                <a:solidFill>
                  <a:schemeClr val="tx1"/>
                </a:solidFill>
                <a:effectLst/>
                <a:latin typeface="+mn-lt"/>
                <a:ea typeface="+mn-ea"/>
                <a:cs typeface="+mn-cs"/>
              </a:rPr>
              <a:t>ができます。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22</a:t>
            </a:fld>
            <a:endParaRPr kumimoji="1" lang="ja-JP" altLang="en-US"/>
          </a:p>
        </p:txBody>
      </p:sp>
    </p:spTree>
    <p:extLst>
      <p:ext uri="{BB962C8B-B14F-4D97-AF65-F5344CB8AC3E}">
        <p14:creationId xmlns:p14="http://schemas.microsoft.com/office/powerpoint/2010/main" val="38426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発表者：赤嶺さん</a:t>
            </a:r>
            <a:endParaRPr kumimoji="1" lang="en-US" altLang="ja-JP" dirty="0"/>
          </a:p>
          <a:p>
            <a:endParaRPr kumimoji="1" lang="en-US" altLang="ja-JP" dirty="0"/>
          </a:p>
          <a:p>
            <a:r>
              <a:rPr kumimoji="1" lang="ja-JP" altLang="en-US" dirty="0"/>
              <a:t>このような流れで発表していきます。</a:t>
            </a:r>
            <a:endParaRPr kumimoji="1" lang="en-US" altLang="ja-JP" dirty="0"/>
          </a:p>
          <a:p>
            <a:endParaRPr kumimoji="1" lang="en-US" altLang="ja-JP" dirty="0"/>
          </a:p>
          <a:p>
            <a:endParaRPr kumimoji="1" lang="en-US" altLang="ja-JP" dirty="0"/>
          </a:p>
          <a:p>
            <a:r>
              <a:rPr kumimoji="1" lang="ja-JP" altLang="en-US" dirty="0"/>
              <a:t>以下</a:t>
            </a:r>
            <a:r>
              <a:rPr kumimoji="1" lang="ja-JP" altLang="en-US" dirty="0" err="1"/>
              <a:t>メモｰｰｰ</a:t>
            </a:r>
            <a:r>
              <a:rPr kumimoji="1" lang="ja-JP" altLang="en-US" dirty="0"/>
              <a:t>ｰｰｰｰｰｰｰｰｰｰｰｰｰｰｰｰｰｰｰｰｰｰ</a:t>
            </a:r>
            <a:endParaRPr kumimoji="1" lang="en-US" altLang="ja-JP" dirty="0"/>
          </a:p>
          <a:p>
            <a:endParaRPr kumimoji="1" lang="en-US" altLang="ja-JP" dirty="0"/>
          </a:p>
          <a:p>
            <a:endParaRPr kumimoji="1" lang="en-US" altLang="ja-JP" dirty="0"/>
          </a:p>
          <a:p>
            <a:endParaRPr kumimoji="1" lang="en-US" altLang="ja-JP" dirty="0"/>
          </a:p>
          <a:p>
            <a:r>
              <a:rPr kumimoji="1" lang="ja-JP" altLang="en-US" dirty="0"/>
              <a:t>・なぜ作ろうと思ったのか</a:t>
            </a:r>
            <a:endParaRPr kumimoji="1" lang="en-US" altLang="ja-JP" dirty="0"/>
          </a:p>
          <a:p>
            <a:r>
              <a:rPr kumimoji="1" lang="ja-JP" altLang="en-US" dirty="0"/>
              <a:t>今回私たちが作ったものは、本の購入者システムを作りました。</a:t>
            </a:r>
            <a:endParaRPr kumimoji="1" lang="en-US" altLang="ja-JP" dirty="0"/>
          </a:p>
          <a:p>
            <a:r>
              <a:rPr kumimoji="1" lang="ja-JP" altLang="en-US" dirty="0"/>
              <a:t>書籍管理とは？のスライドを入れる。</a:t>
            </a:r>
            <a:endParaRPr kumimoji="1" lang="en-US" altLang="ja-JP" dirty="0"/>
          </a:p>
          <a:p>
            <a:r>
              <a:rPr kumimoji="1" lang="ja-JP" altLang="en-US" dirty="0"/>
              <a:t>書籍管理を使うにあたってどう、現状があるのか？</a:t>
            </a:r>
            <a:endParaRPr kumimoji="1" lang="en-US" altLang="ja-JP" dirty="0"/>
          </a:p>
          <a:p>
            <a:r>
              <a:rPr kumimoji="1" lang="ja-JP" altLang="en-US" dirty="0"/>
              <a:t>→メリット、デメリット</a:t>
            </a:r>
            <a:endParaRPr kumimoji="1" lang="en-US" altLang="ja-JP" dirty="0"/>
          </a:p>
          <a:p>
            <a:r>
              <a:rPr kumimoji="1" lang="ja-JP" altLang="en-US" dirty="0"/>
              <a:t>→利用シーン</a:t>
            </a:r>
            <a:endParaRPr kumimoji="1" lang="en-US" altLang="ja-JP" dirty="0"/>
          </a:p>
          <a:p>
            <a:r>
              <a:rPr kumimoji="1" lang="ja-JP" altLang="en-US" dirty="0"/>
              <a:t>→アプリケーションで何ができるのか？</a:t>
            </a:r>
            <a:endParaRPr kumimoji="1" lang="en-US" altLang="ja-JP" dirty="0"/>
          </a:p>
          <a:p>
            <a:r>
              <a:rPr kumimoji="1" lang="ja-JP" altLang="en-US" dirty="0"/>
              <a:t>→これによって、どんな成果が得られたのか？</a:t>
            </a:r>
            <a:endParaRPr kumimoji="1" lang="en-US" altLang="ja-JP" dirty="0"/>
          </a:p>
          <a:p>
            <a:r>
              <a:rPr kumimoji="1" lang="ja-JP" altLang="en-US" dirty="0"/>
              <a:t>→内部的な構成を挟む</a:t>
            </a:r>
            <a:endParaRPr kumimoji="1" lang="en-US" altLang="ja-JP" dirty="0"/>
          </a:p>
          <a:p>
            <a:r>
              <a:rPr kumimoji="1" lang="ja-JP" altLang="en-US" dirty="0"/>
              <a:t>→各自のデモ</a:t>
            </a:r>
            <a:endParaRPr kumimoji="1" lang="en-US" altLang="ja-JP" dirty="0"/>
          </a:p>
          <a:p>
            <a:r>
              <a:rPr kumimoji="1" lang="ja-JP" altLang="en-US" dirty="0"/>
              <a:t>→こだわったコードの説明</a:t>
            </a:r>
            <a:endParaRPr kumimoji="1" lang="en-US" altLang="ja-JP" dirty="0"/>
          </a:p>
          <a:p>
            <a:r>
              <a:rPr kumimoji="1" lang="ja-JP" altLang="en-US" dirty="0"/>
              <a:t>　</a:t>
            </a:r>
            <a:r>
              <a:rPr kumimoji="1" lang="en-US" altLang="ja-JP" dirty="0"/>
              <a:t>※</a:t>
            </a:r>
            <a:r>
              <a:rPr kumimoji="1" lang="ja-JP" altLang="en-US" dirty="0"/>
              <a:t>とりあえず、デモを通したあとに、パワポに戻って、こだわったコードを説明する。</a:t>
            </a:r>
            <a:endParaRPr kumimoji="1" lang="en-US" altLang="ja-JP" dirty="0"/>
          </a:p>
          <a:p>
            <a:r>
              <a:rPr kumimoji="1" lang="ja-JP" altLang="en-US" dirty="0"/>
              <a:t>→最後に、まとめ、特徴と実装できなかった部分。</a:t>
            </a:r>
            <a:endParaRPr kumimoji="1" lang="en-US" altLang="ja-JP" dirty="0"/>
          </a:p>
          <a:p>
            <a:r>
              <a:rPr kumimoji="1" lang="ja-JP" altLang="en-US" dirty="0"/>
              <a:t>→質疑応答。</a:t>
            </a:r>
            <a:endParaRPr kumimoji="1" lang="en-US" altLang="ja-JP" dirty="0"/>
          </a:p>
          <a:p>
            <a:endParaRPr kumimoji="1" lang="en-US" altLang="ja-JP" dirty="0"/>
          </a:p>
          <a:p>
            <a:r>
              <a:rPr kumimoji="1" lang="en-US" altLang="ja-JP" dirty="0"/>
              <a:t>0</a:t>
            </a:r>
            <a:r>
              <a:rPr kumimoji="1" lang="ja-JP" altLang="en-US" dirty="0"/>
              <a:t>タイトル</a:t>
            </a:r>
            <a:endParaRPr kumimoji="1" lang="en-US" altLang="ja-JP" dirty="0"/>
          </a:p>
          <a:p>
            <a:r>
              <a:rPr kumimoji="1" lang="en-US" altLang="ja-JP" dirty="0"/>
              <a:t>1</a:t>
            </a:r>
            <a:r>
              <a:rPr kumimoji="1" lang="ja-JP" altLang="en-US" dirty="0"/>
              <a:t>概要</a:t>
            </a:r>
            <a:endParaRPr kumimoji="1" lang="en-US" altLang="ja-JP" dirty="0"/>
          </a:p>
          <a:p>
            <a:r>
              <a:rPr kumimoji="1" lang="en-US" altLang="ja-JP" dirty="0"/>
              <a:t>2</a:t>
            </a:r>
            <a:r>
              <a:rPr kumimoji="1" lang="ja-JP" altLang="en-US" dirty="0"/>
              <a:t>書籍管理とは</a:t>
            </a:r>
            <a:endParaRPr kumimoji="1" lang="en-US" altLang="ja-JP" dirty="0"/>
          </a:p>
          <a:p>
            <a:r>
              <a:rPr kumimoji="1" lang="en-US" altLang="ja-JP" dirty="0"/>
              <a:t>3</a:t>
            </a:r>
            <a:r>
              <a:rPr kumimoji="1" lang="ja-JP" altLang="en-US" dirty="0"/>
              <a:t>書籍管理のメリット・デメリット</a:t>
            </a:r>
            <a:endParaRPr kumimoji="1" lang="en-US" altLang="ja-JP" dirty="0"/>
          </a:p>
          <a:p>
            <a:r>
              <a:rPr kumimoji="1" lang="ja-JP" altLang="en-US" dirty="0"/>
              <a:t>　→利用シーン、何ができるのか？</a:t>
            </a:r>
            <a:endParaRPr kumimoji="1" lang="en-US" altLang="ja-JP" dirty="0"/>
          </a:p>
          <a:p>
            <a:r>
              <a:rPr kumimoji="1" lang="en-US" altLang="ja-JP" dirty="0"/>
              <a:t>4</a:t>
            </a:r>
            <a:r>
              <a:rPr kumimoji="1" lang="ja-JP" altLang="en-US" dirty="0"/>
              <a:t>内部構成</a:t>
            </a:r>
            <a:endParaRPr kumimoji="1" lang="en-US" altLang="ja-JP" dirty="0"/>
          </a:p>
          <a:p>
            <a:r>
              <a:rPr kumimoji="1" lang="en-US" altLang="ja-JP" dirty="0"/>
              <a:t>5</a:t>
            </a:r>
            <a:r>
              <a:rPr kumimoji="1" lang="ja-JP" altLang="en-US" dirty="0"/>
              <a:t>デモ</a:t>
            </a:r>
            <a:endParaRPr kumimoji="1" lang="en-US" altLang="ja-JP" dirty="0"/>
          </a:p>
          <a:p>
            <a:r>
              <a:rPr kumimoji="1" lang="ja-JP" altLang="en-US" dirty="0"/>
              <a:t>　→こだわったコード</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a:t>
            </a:fld>
            <a:endParaRPr kumimoji="1" lang="ja-JP" altLang="en-US"/>
          </a:p>
        </p:txBody>
      </p:sp>
    </p:spTree>
    <p:extLst>
      <p:ext uri="{BB962C8B-B14F-4D97-AF65-F5344CB8AC3E}">
        <p14:creationId xmlns:p14="http://schemas.microsoft.com/office/powerpoint/2010/main" val="388738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フロントエンドに</a:t>
            </a:r>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dirty="0" err="1"/>
              <a:t>、</a:t>
            </a:r>
            <a:r>
              <a:rPr kumimoji="1" lang="ja-JP" altLang="en-US" dirty="0"/>
              <a:t>バックエンドに</a:t>
            </a:r>
            <a:r>
              <a:rPr kumimoji="1" lang="en-US" altLang="ja-JP" dirty="0"/>
              <a:t>XAMPP</a:t>
            </a:r>
            <a:r>
              <a:rPr kumimoji="1" lang="ja-JP" altLang="en-US" dirty="0"/>
              <a:t>を採用しています。</a:t>
            </a:r>
            <a:endParaRPr kumimoji="1" lang="en-US" altLang="ja-JP" dirty="0"/>
          </a:p>
          <a:p>
            <a:r>
              <a:rPr kumimoji="1" lang="ja-JP" altLang="en-US" dirty="0"/>
              <a:t>ざっとした内容　（参考データ　</a:t>
            </a:r>
            <a:r>
              <a:rPr lang="en-US" altLang="ja-JP" dirty="0"/>
              <a:t>https://qiita.com/goofmint/items/a4760fd4e3d04e7ffb58</a:t>
            </a:r>
            <a:r>
              <a:rPr lang="ja-JP" altLang="en-US" dirty="0"/>
              <a:t>）</a:t>
            </a:r>
            <a:endParaRPr kumimoji="1" lang="en-US" altLang="ja-JP" dirty="0"/>
          </a:p>
          <a:p>
            <a:r>
              <a:rPr kumimoji="1" lang="en-US" altLang="ja-JP" dirty="0"/>
              <a:t>PHP</a:t>
            </a:r>
            <a:r>
              <a:rPr kumimoji="1" lang="ja-JP" altLang="en-US" dirty="0"/>
              <a:t>でデータベースから情報をひっぱってきて、</a:t>
            </a:r>
            <a:r>
              <a:rPr kumimoji="1" lang="en-US" altLang="ja-JP" dirty="0"/>
              <a:t>HTML</a:t>
            </a:r>
            <a:r>
              <a:rPr kumimoji="1" lang="ja-JP" altLang="en-US" dirty="0"/>
              <a:t>や</a:t>
            </a:r>
            <a:r>
              <a:rPr kumimoji="1" lang="en-US" altLang="ja-JP" dirty="0"/>
              <a:t>CSS</a:t>
            </a:r>
            <a:r>
              <a:rPr kumimoji="1" lang="ja-JP" altLang="en-US" dirty="0"/>
              <a:t>でその情報に装飾をつけました。</a:t>
            </a:r>
            <a:endParaRPr kumimoji="1" lang="en-US" altLang="ja-JP" dirty="0"/>
          </a:p>
          <a:p>
            <a:r>
              <a:rPr kumimoji="1" lang="ja-JP" altLang="en-US" dirty="0"/>
              <a:t>別々で行うことにより、通信料の軽減や開発体制の分離を目的としました。</a:t>
            </a:r>
            <a:endParaRPr kumimoji="1" lang="en-US" altLang="ja-JP" dirty="0"/>
          </a:p>
          <a:p>
            <a:r>
              <a:rPr kumimoji="1" lang="ja-JP" altLang="en-US" dirty="0"/>
              <a:t>開発体制の分離をすることで、テストも各々で容易にできるのも効率の良さだと思います。</a:t>
            </a:r>
            <a:endParaRPr kumimoji="1" lang="en-US" altLang="ja-JP" dirty="0"/>
          </a:p>
          <a:p>
            <a:endParaRPr kumimoji="1" lang="en-US" altLang="ja-JP" dirty="0"/>
          </a:p>
          <a:p>
            <a:endParaRPr kumimoji="1" lang="en-US" altLang="ja-JP" dirty="0"/>
          </a:p>
          <a:p>
            <a:r>
              <a:rPr kumimoji="1" lang="ja-JP" altLang="en-US" dirty="0"/>
              <a:t>以下　事前にあった内容で削除予定</a:t>
            </a:r>
            <a:endParaRPr kumimoji="1" lang="en-US" altLang="ja-JP" dirty="0"/>
          </a:p>
          <a:p>
            <a:r>
              <a:rPr kumimoji="1" lang="ja-JP" altLang="en-US" dirty="0"/>
              <a:t>この図では</a:t>
            </a:r>
            <a:r>
              <a:rPr kumimoji="1" lang="en-US" altLang="ja-JP" dirty="0"/>
              <a:t>Web</a:t>
            </a:r>
            <a:r>
              <a:rPr kumimoji="1" lang="ja-JP" altLang="en-US" dirty="0"/>
              <a:t>上で動作させる場合の構成で、</a:t>
            </a:r>
            <a:r>
              <a:rPr kumimoji="1" lang="en-US" altLang="ja-JP" dirty="0"/>
              <a:t>Flutter</a:t>
            </a:r>
            <a:r>
              <a:rPr kumimoji="1" lang="ja-JP" altLang="en-US" dirty="0"/>
              <a:t>は静的サイトを出力します。クライアントがスマホの場合は</a:t>
            </a:r>
            <a:r>
              <a:rPr kumimoji="1" lang="en-US" altLang="ja-JP" dirty="0"/>
              <a:t>APK</a:t>
            </a:r>
            <a:r>
              <a:rPr kumimoji="1" lang="ja-JP" altLang="en-US" dirty="0"/>
              <a:t>や</a:t>
            </a:r>
            <a:r>
              <a:rPr kumimoji="1" lang="en-US" altLang="ja-JP" dirty="0"/>
              <a:t>IPA</a:t>
            </a:r>
            <a:r>
              <a:rPr kumimoji="1" lang="ja-JP" altLang="en-US" dirty="0"/>
              <a:t>にビルドし</a:t>
            </a:r>
            <a:r>
              <a:rPr kumimoji="1" lang="en-US" altLang="ja-JP" dirty="0"/>
              <a:t>Windows</a:t>
            </a:r>
            <a:r>
              <a:rPr kumimoji="1" lang="ja-JP" altLang="en-US" dirty="0"/>
              <a:t>の場合は</a:t>
            </a:r>
            <a:r>
              <a:rPr kumimoji="1" lang="en-US" altLang="ja-JP" dirty="0"/>
              <a:t>exe</a:t>
            </a:r>
            <a:r>
              <a:rPr kumimoji="1" lang="ja-JP" altLang="en-US" dirty="0"/>
              <a:t>にビルドします。</a:t>
            </a:r>
            <a:endParaRPr kumimoji="1" lang="en-US" altLang="ja-JP" dirty="0"/>
          </a:p>
          <a:p>
            <a:r>
              <a:rPr kumimoji="1" lang="ja-JP" altLang="en-US" dirty="0"/>
              <a:t>今回の構成ではしていませんが生成された静的サイトは</a:t>
            </a:r>
            <a:r>
              <a:rPr kumimoji="1" lang="en-US" altLang="ja-JP" dirty="0"/>
              <a:t>CDN</a:t>
            </a:r>
            <a:r>
              <a:rPr kumimoji="1" lang="ja-JP" altLang="en-US" dirty="0" err="1"/>
              <a:t>で提</a:t>
            </a:r>
            <a:r>
              <a:rPr kumimoji="1" lang="ja-JP" altLang="en-US" dirty="0"/>
              <a:t>供することが可能なため</a:t>
            </a:r>
            <a:r>
              <a:rPr kumimoji="1" lang="ja-JP" altLang="en-US" sz="1200" b="0" i="0" kern="1200" dirty="0">
                <a:solidFill>
                  <a:schemeClr val="tx1"/>
                </a:solidFill>
                <a:effectLst/>
                <a:latin typeface="+mn-lt"/>
                <a:ea typeface="+mn-ea"/>
                <a:cs typeface="+mn-cs"/>
              </a:rPr>
              <a:t>スケールアウトも容易に可能です。</a:t>
            </a:r>
            <a:endParaRPr kumimoji="1" lang="en-US" altLang="ja-JP" sz="1200" b="0" i="0" kern="1200" dirty="0">
              <a:solidFill>
                <a:schemeClr val="tx1"/>
              </a:solidFill>
              <a:effectLst/>
              <a:latin typeface="+mn-lt"/>
              <a:ea typeface="+mn-ea"/>
              <a:cs typeface="+mn-cs"/>
            </a:endParaRPr>
          </a:p>
          <a:p>
            <a:r>
              <a:rPr kumimoji="1" lang="ja-JP" altLang="en-US" sz="1200" b="0" i="0" kern="1200" dirty="0" err="1">
                <a:solidFill>
                  <a:schemeClr val="tx1"/>
                </a:solidFill>
                <a:effectLst/>
                <a:latin typeface="+mn-lt"/>
                <a:ea typeface="+mn-ea"/>
                <a:cs typeface="+mn-cs"/>
              </a:rPr>
              <a:t>ー</a:t>
            </a:r>
            <a:r>
              <a:rPr kumimoji="1" lang="ja-JP" altLang="en-US" sz="1200" b="0" i="0" kern="1200" dirty="0">
                <a:solidFill>
                  <a:schemeClr val="tx1"/>
                </a:solidFill>
                <a:effectLst/>
                <a:latin typeface="+mn-lt"/>
                <a:ea typeface="+mn-ea"/>
                <a:cs typeface="+mn-cs"/>
              </a:rPr>
              <a:t>ーー</a:t>
            </a:r>
            <a:r>
              <a:rPr kumimoji="1" lang="ja-JP" altLang="en-US" sz="1200" b="0" i="0" kern="1200" dirty="0" err="1">
                <a:solidFill>
                  <a:schemeClr val="tx1"/>
                </a:solidFill>
                <a:effectLst/>
                <a:latin typeface="+mn-lt"/>
                <a:ea typeface="+mn-ea"/>
                <a:cs typeface="+mn-cs"/>
              </a:rPr>
              <a:t>ーーーーーーーーーーーーーーーーーーーーーーーーーーーーーーーーーーーーーーーーーーーーーーーー</a:t>
            </a:r>
            <a:r>
              <a:rPr kumimoji="1" lang="ja-JP" altLang="en-US" sz="1200" b="0" i="0" kern="1200" dirty="0">
                <a:solidFill>
                  <a:schemeClr val="tx1"/>
                </a:solidFill>
                <a:effectLst/>
                <a:latin typeface="+mn-lt"/>
                <a:ea typeface="+mn-ea"/>
                <a:cs typeface="+mn-cs"/>
              </a:rPr>
              <a:t>ー↓馬場</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888235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バックエンドに</a:t>
            </a:r>
            <a:r>
              <a:rPr kumimoji="1" lang="en-US" altLang="ja-JP" dirty="0"/>
              <a:t>PHP</a:t>
            </a:r>
            <a:r>
              <a:rPr kumimoji="1" lang="ja-JP" altLang="en-US" dirty="0"/>
              <a:t>を採用しているもののバックエンドとフロントエンドを分離させていることが大きな特徴です。</a:t>
            </a:r>
            <a:endParaRPr kumimoji="1" lang="en-US" altLang="ja-JP" dirty="0"/>
          </a:p>
          <a:p>
            <a:r>
              <a:rPr kumimoji="1" lang="ja-JP" altLang="en-US" dirty="0"/>
              <a:t>これにより</a:t>
            </a:r>
            <a:r>
              <a:rPr kumimoji="1" lang="ja-JP" altLang="en-US" sz="1200" b="0" i="0" kern="1200" dirty="0">
                <a:solidFill>
                  <a:schemeClr val="tx1"/>
                </a:solidFill>
                <a:effectLst/>
                <a:latin typeface="+mn-lt"/>
                <a:ea typeface="+mn-ea"/>
                <a:cs typeface="+mn-cs"/>
              </a:rPr>
              <a:t>ロード時間の短縮やトラフィックの軽減、</a:t>
            </a:r>
            <a:r>
              <a:rPr kumimoji="1" lang="ja-JP" altLang="en-US" dirty="0"/>
              <a:t>マルチプラットフォーム化、スケールアウトが容易に可能になります。</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36280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赤嶺</a:t>
            </a:r>
            <a:endParaRPr kumimoji="1" lang="en-US" altLang="ja-JP" dirty="0"/>
          </a:p>
          <a:p>
            <a:r>
              <a:rPr kumimoji="1" lang="ja-JP" altLang="en-US" dirty="0"/>
              <a:t>それでは、私たちが開発しました管理システムの動作確認を行っていきたいと思います。</a:t>
            </a:r>
          </a:p>
          <a:p>
            <a:r>
              <a:rPr kumimoji="1" lang="ja-JP" altLang="en-US" dirty="0"/>
              <a:t>最初にログイン画面が表示されます。こちらの画面にデータベースに管理された</a:t>
            </a:r>
          </a:p>
          <a:p>
            <a:r>
              <a:rPr kumimoji="1" lang="en-US" altLang="ja-JP" dirty="0"/>
              <a:t>ID</a:t>
            </a:r>
            <a:r>
              <a:rPr kumimoji="1" lang="ja-JP" altLang="en-US" dirty="0"/>
              <a:t>とパスワードを入力してログインボタンをクリックするとログインができます。</a:t>
            </a:r>
          </a:p>
          <a:p>
            <a:endParaRPr kumimoji="1" lang="ja-JP" altLang="en-US" dirty="0"/>
          </a:p>
          <a:p>
            <a:r>
              <a:rPr kumimoji="1" lang="ja-JP" altLang="en-US" dirty="0"/>
              <a:t>ログイン後、顧客管理、書籍管理、データ分析の選択項目が表示されます。</a:t>
            </a:r>
          </a:p>
          <a:p>
            <a:endParaRPr kumimoji="1" lang="ja-JP" altLang="en-US" dirty="0"/>
          </a:p>
          <a:p>
            <a:r>
              <a:rPr kumimoji="1" lang="ja-JP" altLang="en-US" dirty="0"/>
              <a:t>●顧客管理を選択してみます。</a:t>
            </a:r>
          </a:p>
          <a:p>
            <a:r>
              <a:rPr kumimoji="1" lang="ja-JP" altLang="en-US" dirty="0"/>
              <a:t>顧客管理を選択すると、このような画面が表示されます。</a:t>
            </a:r>
          </a:p>
          <a:p>
            <a:r>
              <a:rPr kumimoji="1" lang="ja-JP" altLang="en-US" dirty="0"/>
              <a:t>表示されている一覧は、データベースに管理されているデータを抽出して表示しています。</a:t>
            </a:r>
          </a:p>
          <a:p>
            <a:endParaRPr kumimoji="1" lang="ja-JP" altLang="en-US" dirty="0"/>
          </a:p>
          <a:p>
            <a:endParaRPr kumimoji="1" lang="ja-JP" altLang="en-US" dirty="0"/>
          </a:p>
          <a:p>
            <a:r>
              <a:rPr kumimoji="1" lang="ja-JP" altLang="en-US" dirty="0"/>
              <a:t>・検索では、顧客</a:t>
            </a:r>
            <a:r>
              <a:rPr kumimoji="1" lang="en-US" altLang="ja-JP" dirty="0"/>
              <a:t>ID</a:t>
            </a:r>
            <a:r>
              <a:rPr kumimoji="1" lang="ja-JP" altLang="en-US" dirty="0"/>
              <a:t>と顧客名を検索できるようにしています。</a:t>
            </a:r>
          </a:p>
          <a:p>
            <a:r>
              <a:rPr kumimoji="1" lang="ja-JP" altLang="en-US" dirty="0"/>
              <a:t>・顧客</a:t>
            </a:r>
            <a:r>
              <a:rPr kumimoji="1" lang="en-US" altLang="ja-JP" dirty="0"/>
              <a:t>ID</a:t>
            </a:r>
            <a:r>
              <a:rPr kumimoji="1" lang="ja-JP" altLang="en-US" dirty="0"/>
              <a:t>の一致検索をしてみます</a:t>
            </a:r>
          </a:p>
          <a:p>
            <a:r>
              <a:rPr kumimoji="1" lang="ja-JP" altLang="en-US" dirty="0"/>
              <a:t>検索欄に</a:t>
            </a:r>
            <a:r>
              <a:rPr kumimoji="1" lang="en-US" altLang="ja-JP" dirty="0"/>
              <a:t>1101</a:t>
            </a:r>
            <a:r>
              <a:rPr kumimoji="1" lang="ja-JP" altLang="en-US" dirty="0"/>
              <a:t>と入力して、一致検索を選択して、検索ボタンをクリックすると顧客</a:t>
            </a:r>
            <a:r>
              <a:rPr kumimoji="1" lang="en-US" altLang="ja-JP" dirty="0"/>
              <a:t>ID1101</a:t>
            </a:r>
            <a:r>
              <a:rPr kumimoji="1" lang="ja-JP" altLang="en-US" dirty="0"/>
              <a:t>のコードが表示されます。</a:t>
            </a:r>
          </a:p>
          <a:p>
            <a:endParaRPr kumimoji="1" lang="ja-JP" altLang="en-US" dirty="0"/>
          </a:p>
          <a:p>
            <a:r>
              <a:rPr kumimoji="1" lang="ja-JP" altLang="en-US" dirty="0"/>
              <a:t>・次に顧客名のあいまい検索をしてみます。</a:t>
            </a:r>
          </a:p>
          <a:p>
            <a:r>
              <a:rPr kumimoji="1" lang="ja-JP" altLang="en-US" dirty="0" err="1"/>
              <a:t>検索検索</a:t>
            </a:r>
            <a:r>
              <a:rPr kumimoji="1" lang="ja-JP" altLang="en-US" dirty="0"/>
              <a:t>欄に「赤」を入力して、あいまい検索を選択して、検索ボタンをクリックすると「赤」という文字が含まれているコードが表示されます。</a:t>
            </a:r>
          </a:p>
          <a:p>
            <a:endParaRPr kumimoji="1" lang="ja-JP" altLang="en-US" dirty="0"/>
          </a:p>
          <a:p>
            <a:r>
              <a:rPr kumimoji="1" lang="ja-JP" altLang="en-US" dirty="0"/>
              <a:t>・次に新規登録をしてみます。</a:t>
            </a:r>
          </a:p>
          <a:p>
            <a:r>
              <a:rPr kumimoji="1" lang="ja-JP" altLang="en-US" dirty="0"/>
              <a:t>新規登録ボタンをクリックします。新規登録フォームが表示されるので</a:t>
            </a:r>
          </a:p>
          <a:p>
            <a:r>
              <a:rPr kumimoji="1" lang="ja-JP" altLang="en-US" dirty="0"/>
              <a:t>各項目に入力していきます。登録ボタンをクリックします。</a:t>
            </a:r>
          </a:p>
          <a:p>
            <a:r>
              <a:rPr kumimoji="1" lang="ja-JP" altLang="en-US" dirty="0"/>
              <a:t>登録すると、データベースに情報が登録されて、リストの一覧に表示されます。</a:t>
            </a:r>
          </a:p>
          <a:p>
            <a:endParaRPr kumimoji="1" lang="ja-JP" altLang="en-US" dirty="0"/>
          </a:p>
          <a:p>
            <a:r>
              <a:rPr kumimoji="1" lang="ja-JP" altLang="en-US" dirty="0"/>
              <a:t>・次に編集をしてみます。</a:t>
            </a:r>
          </a:p>
          <a:p>
            <a:r>
              <a:rPr kumimoji="1" lang="ja-JP" altLang="en-US" dirty="0"/>
              <a:t>先ほど登録したコードの編集をクリックします。</a:t>
            </a:r>
          </a:p>
          <a:p>
            <a:r>
              <a:rPr kumimoji="1" lang="ja-JP" altLang="en-US" dirty="0"/>
              <a:t>編集画面が表示されますので、編集したい個所を編集していきます。</a:t>
            </a:r>
          </a:p>
          <a:p>
            <a:r>
              <a:rPr kumimoji="1" lang="ja-JP" altLang="en-US" dirty="0"/>
              <a:t>更新ボタンをクリックすると編集した内容がリストに表示されます。</a:t>
            </a:r>
          </a:p>
          <a:p>
            <a:endParaRPr kumimoji="1" lang="ja-JP" altLang="en-US" dirty="0"/>
          </a:p>
          <a:p>
            <a:r>
              <a:rPr kumimoji="1" lang="ja-JP" altLang="en-US" dirty="0"/>
              <a:t>・次に削除をします。</a:t>
            </a:r>
          </a:p>
          <a:p>
            <a:r>
              <a:rPr kumimoji="1" lang="ja-JP" altLang="en-US" dirty="0"/>
              <a:t>先ほど編集したコードの削除をクリックすると、確認アラートが表示されますので</a:t>
            </a:r>
          </a:p>
          <a:p>
            <a:r>
              <a:rPr kumimoji="1" lang="ja-JP" altLang="en-US" dirty="0"/>
              <a:t>「</a:t>
            </a:r>
            <a:r>
              <a:rPr kumimoji="1" lang="en-US" altLang="ja-JP" dirty="0"/>
              <a:t>OK</a:t>
            </a:r>
            <a:r>
              <a:rPr kumimoji="1" lang="ja-JP" altLang="en-US" dirty="0"/>
              <a:t>」をクリックすると、対象のコードが削除されます。</a:t>
            </a:r>
          </a:p>
          <a:p>
            <a:endParaRPr kumimoji="1" lang="ja-JP" altLang="en-US" dirty="0"/>
          </a:p>
          <a:p>
            <a:r>
              <a:rPr kumimoji="1" lang="ja-JP" altLang="en-US" dirty="0"/>
              <a:t>・顧客</a:t>
            </a:r>
            <a:r>
              <a:rPr kumimoji="1" lang="en-US" altLang="ja-JP" dirty="0"/>
              <a:t>ID</a:t>
            </a:r>
            <a:r>
              <a:rPr kumimoji="1" lang="ja-JP" altLang="en-US" dirty="0" err="1"/>
              <a:t>、</a:t>
            </a:r>
            <a:r>
              <a:rPr kumimoji="1" lang="ja-JP" altLang="en-US" dirty="0"/>
              <a:t>顧客名などの隣にある矢印ボタンをクリックすると昇順、降順に並び替えもできます。</a:t>
            </a:r>
          </a:p>
          <a:p>
            <a:endParaRPr kumimoji="1" lang="ja-JP" altLang="en-US" dirty="0"/>
          </a:p>
          <a:p>
            <a:r>
              <a:rPr kumimoji="1" lang="ja-JP" altLang="en-US" dirty="0"/>
              <a:t>戻るボタンをクリックすると</a:t>
            </a:r>
            <a:r>
              <a:rPr kumimoji="1" lang="en-US" altLang="ja-JP" dirty="0"/>
              <a:t>3</a:t>
            </a:r>
            <a:r>
              <a:rPr kumimoji="1" lang="ja-JP" altLang="en-US" dirty="0"/>
              <a:t>項目の選択画面に戻ります。</a:t>
            </a:r>
          </a:p>
          <a:p>
            <a:r>
              <a:rPr kumimoji="1" lang="ja-JP" altLang="en-US" dirty="0"/>
              <a:t>●書籍管理は、顧客管理と同じようなコードになりますので軽く流していきます。</a:t>
            </a:r>
          </a:p>
          <a:p>
            <a:endParaRPr kumimoji="1" lang="ja-JP" altLang="en-US" dirty="0"/>
          </a:p>
          <a:p>
            <a:endParaRPr kumimoji="1" lang="ja-JP" altLang="en-US" dirty="0"/>
          </a:p>
          <a:p>
            <a:r>
              <a:rPr kumimoji="1" lang="ja-JP" altLang="en-US" dirty="0"/>
              <a:t>●次にデータ分析です。</a:t>
            </a:r>
          </a:p>
          <a:p>
            <a:r>
              <a:rPr kumimoji="1" lang="ja-JP" altLang="en-US" dirty="0"/>
              <a:t>データ分析のボタンをクリックするとランキング画面に遷移し、データベースに登録されているデータから</a:t>
            </a:r>
            <a:r>
              <a:rPr kumimoji="1" lang="en-US" altLang="ja-JP" dirty="0"/>
              <a:t>SQL</a:t>
            </a:r>
            <a:r>
              <a:rPr kumimoji="1" lang="ja-JP" altLang="en-US" dirty="0"/>
              <a:t>文を実行して、それぞれ売上、年代別、地域別ランキングを表示しています。こちらも同様に項目ごとに昇順、降順に並べ替えることができます。</a:t>
            </a:r>
          </a:p>
          <a:p>
            <a:endParaRPr kumimoji="1" lang="ja-JP" altLang="en-US" dirty="0"/>
          </a:p>
          <a:p>
            <a:r>
              <a:rPr kumimoji="1" lang="ja-JP" altLang="en-US" dirty="0"/>
              <a:t>●最後にログインボタンをクリックすると、ログイン画面に戻ります。</a:t>
            </a:r>
          </a:p>
          <a:p>
            <a:endParaRPr kumimoji="1" lang="ja-JP" altLang="en-US" dirty="0"/>
          </a:p>
          <a:p>
            <a:r>
              <a:rPr kumimoji="1" lang="ja-JP" altLang="en-US" dirty="0"/>
              <a:t>以上で動作確認を終わります。</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23049-BC65-4DC7-A277-572485E61E08}"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301143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学校のインターネットにつながっている場合、この</a:t>
            </a:r>
            <a:r>
              <a:rPr kumimoji="1" lang="en-US" altLang="ja-JP" dirty="0"/>
              <a:t>QR</a:t>
            </a:r>
            <a:r>
              <a:rPr kumimoji="1" lang="ja-JP" altLang="en-US" dirty="0"/>
              <a:t>コードか</a:t>
            </a:r>
            <a:r>
              <a:rPr kumimoji="1" lang="en-US" altLang="ja-JP" dirty="0"/>
              <a:t>URL</a:t>
            </a:r>
            <a:r>
              <a:rPr kumimoji="1" lang="ja-JP" altLang="en-US" dirty="0"/>
              <a:t>からデモにアクセスできます。</a:t>
            </a:r>
            <a:endParaRPr kumimoji="1" lang="en-US" altLang="ja-JP" dirty="0"/>
          </a:p>
          <a:p>
            <a:r>
              <a:rPr kumimoji="1" lang="ja-JP" altLang="en-US">
                <a:ea typeface="游ゴシック"/>
              </a:rPr>
              <a:t>続いて質疑応答に移ります。</a:t>
            </a:r>
            <a:endParaRPr lang="en-US" altLang="ja-JP">
              <a:ea typeface="游ゴシック"/>
            </a:endParaRPr>
          </a:p>
          <a:p>
            <a:endParaRPr lang="ja-JP" altLang="en-US" dirty="0">
              <a:ea typeface="游ゴシック"/>
            </a:endParaRPr>
          </a:p>
          <a:p>
            <a:r>
              <a:rPr lang="ja-JP" altLang="en-US">
                <a:ea typeface="游ゴシック"/>
              </a:rPr>
              <a:t>き丁なご意見ありがとうございました。</a:t>
            </a:r>
          </a:p>
          <a:p>
            <a:r>
              <a:rPr lang="ja-JP" altLang="en-US">
                <a:ea typeface="游ゴシック"/>
              </a:rPr>
              <a:t>これで発表を終わります。</a:t>
            </a:r>
            <a:endParaRPr lang="ja-JP" altLang="en-US" dirty="0">
              <a:ea typeface="游ゴシック"/>
            </a:endParaRPr>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26</a:t>
            </a:fld>
            <a:endParaRPr kumimoji="1" lang="ja-JP" altLang="en-US"/>
          </a:p>
        </p:txBody>
      </p:sp>
    </p:spTree>
    <p:extLst>
      <p:ext uri="{BB962C8B-B14F-4D97-AF65-F5344CB8AC3E}">
        <p14:creationId xmlns:p14="http://schemas.microsoft.com/office/powerpoint/2010/main" val="251854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ご清聴ありがとうございました。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27</a:t>
            </a:fld>
            <a:endParaRPr kumimoji="1" lang="ja-JP" altLang="en-US"/>
          </a:p>
        </p:txBody>
      </p:sp>
    </p:spTree>
    <p:extLst>
      <p:ext uri="{BB962C8B-B14F-4D97-AF65-F5344CB8AC3E}">
        <p14:creationId xmlns:p14="http://schemas.microsoft.com/office/powerpoint/2010/main" val="324331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発表者：鹿島さん</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私たちのチームは、本屋</a:t>
            </a:r>
            <a:r>
              <a:rPr kumimoji="1" lang="ja-JP" altLang="en-US" sz="1200" kern="1200" dirty="0">
                <a:solidFill>
                  <a:schemeClr val="tx1"/>
                </a:solidFill>
                <a:effectLst/>
                <a:latin typeface="+mn-lt"/>
                <a:ea typeface="+mn-ea"/>
                <a:cs typeface="+mn-cs"/>
              </a:rPr>
              <a:t>の書籍管理</a:t>
            </a:r>
            <a:r>
              <a:rPr kumimoji="1" lang="ja-JP" altLang="ja-JP" sz="1200" kern="1200" dirty="0">
                <a:solidFill>
                  <a:schemeClr val="tx1"/>
                </a:solidFill>
                <a:effectLst/>
                <a:latin typeface="+mn-lt"/>
                <a:ea typeface="+mn-ea"/>
                <a:cs typeface="+mn-cs"/>
              </a:rPr>
              <a:t>を開発しました。</a:t>
            </a:r>
            <a:endParaRPr kumimoji="1" lang="en-US" altLang="ja-JP" dirty="0"/>
          </a:p>
          <a:p>
            <a:endParaRPr kumimoji="1" lang="en-US" altLang="ja-JP" dirty="0"/>
          </a:p>
          <a:p>
            <a:r>
              <a:rPr kumimoji="1" lang="ja-JP" altLang="en-US" dirty="0"/>
              <a:t>書籍管理とは本屋で書籍を一元管理するシステムで</a:t>
            </a:r>
            <a:endParaRPr kumimoji="1" lang="en-US" altLang="ja-JP" dirty="0"/>
          </a:p>
          <a:p>
            <a:r>
              <a:rPr kumimoji="1" lang="ja-JP" altLang="en-US" dirty="0"/>
              <a:t>情報をデータベースに蓄積・管理します。</a:t>
            </a:r>
            <a:endParaRPr kumimoji="1" lang="en-US" altLang="ja-JP" dirty="0"/>
          </a:p>
          <a:p>
            <a:endParaRPr kumimoji="1" lang="en-US" altLang="ja-JP" dirty="0"/>
          </a:p>
          <a:p>
            <a:r>
              <a:rPr kumimoji="1" lang="ja-JP" altLang="ja-JP" sz="1200" kern="1200" dirty="0">
                <a:solidFill>
                  <a:schemeClr val="tx1"/>
                </a:solidFill>
                <a:effectLst/>
                <a:latin typeface="+mn-lt"/>
                <a:ea typeface="+mn-ea"/>
                <a:cs typeface="+mn-cs"/>
              </a:rPr>
              <a:t>テーマは書籍管理システムと決まって</a:t>
            </a:r>
            <a:r>
              <a:rPr kumimoji="1" lang="ja-JP" altLang="en-US" sz="1200" kern="1200" dirty="0">
                <a:solidFill>
                  <a:schemeClr val="tx1"/>
                </a:solidFill>
                <a:effectLst/>
                <a:latin typeface="+mn-lt"/>
                <a:ea typeface="+mn-ea"/>
                <a:cs typeface="+mn-cs"/>
              </a:rPr>
              <a:t>いましたが、</a:t>
            </a:r>
            <a:r>
              <a:rPr kumimoji="1" lang="ja-JP" altLang="ja-JP" sz="1200" kern="1200" dirty="0">
                <a:solidFill>
                  <a:schemeClr val="tx1"/>
                </a:solidFill>
                <a:effectLst/>
                <a:latin typeface="+mn-lt"/>
                <a:ea typeface="+mn-ea"/>
                <a:cs typeface="+mn-cs"/>
              </a:rPr>
              <a:t>詳細機能について</a:t>
            </a:r>
            <a:r>
              <a:rPr kumimoji="1" lang="ja-JP" altLang="en-US" sz="1200" kern="1200" dirty="0">
                <a:solidFill>
                  <a:schemeClr val="tx1"/>
                </a:solidFill>
                <a:effectLst/>
                <a:latin typeface="+mn-lt"/>
                <a:ea typeface="+mn-ea"/>
                <a:cs typeface="+mn-cs"/>
              </a:rPr>
              <a:t>は</a:t>
            </a:r>
            <a:r>
              <a:rPr kumimoji="1" lang="ja-JP" altLang="ja-JP" sz="1200" kern="1200" dirty="0">
                <a:solidFill>
                  <a:schemeClr val="tx1"/>
                </a:solidFill>
                <a:effectLst/>
                <a:latin typeface="+mn-lt"/>
                <a:ea typeface="+mn-ea"/>
                <a:cs typeface="+mn-cs"/>
              </a:rPr>
              <a:t>チームで話し合って</a:t>
            </a:r>
            <a:r>
              <a:rPr kumimoji="1" lang="ja-JP" altLang="en-US" sz="1200" kern="1200" dirty="0">
                <a:solidFill>
                  <a:schemeClr val="tx1"/>
                </a:solidFill>
                <a:effectLst/>
                <a:latin typeface="+mn-lt"/>
                <a:ea typeface="+mn-ea"/>
                <a:cs typeface="+mn-cs"/>
              </a:rPr>
              <a:t>決めました。</a:t>
            </a:r>
            <a:endParaRPr kumimoji="1" lang="ja-JP"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データベース</a:t>
            </a:r>
            <a:r>
              <a:rPr kumimoji="1" lang="ja-JP" altLang="ja-JP" sz="1200" kern="1200" dirty="0">
                <a:solidFill>
                  <a:schemeClr val="tx1"/>
                </a:solidFill>
                <a:effectLst/>
                <a:latin typeface="+mn-lt"/>
                <a:ea typeface="+mn-ea"/>
                <a:cs typeface="+mn-cs"/>
              </a:rPr>
              <a:t>に接続して、追加・編集・削除だけでなく</a:t>
            </a:r>
          </a:p>
          <a:p>
            <a:r>
              <a:rPr kumimoji="1" lang="ja-JP" altLang="ja-JP" sz="1200" kern="1200" dirty="0">
                <a:solidFill>
                  <a:schemeClr val="tx1"/>
                </a:solidFill>
                <a:effectLst/>
                <a:latin typeface="+mn-lt"/>
                <a:ea typeface="+mn-ea"/>
                <a:cs typeface="+mn-cs"/>
              </a:rPr>
              <a:t>ランキング機能も追加することで実用的なスキル向上</a:t>
            </a:r>
            <a:r>
              <a:rPr kumimoji="1" lang="ja-JP" altLang="en-US" sz="1200" kern="1200" dirty="0">
                <a:solidFill>
                  <a:schemeClr val="tx1"/>
                </a:solidFill>
                <a:effectLst/>
                <a:latin typeface="+mn-lt"/>
                <a:ea typeface="+mn-ea"/>
                <a:cs typeface="+mn-cs"/>
              </a:rPr>
              <a:t>を意識しました。</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3</a:t>
            </a:fld>
            <a:endParaRPr kumimoji="1" lang="ja-JP" altLang="en-US"/>
          </a:p>
        </p:txBody>
      </p:sp>
    </p:spTree>
    <p:extLst>
      <p:ext uri="{BB962C8B-B14F-4D97-AF65-F5344CB8AC3E}">
        <p14:creationId xmlns:p14="http://schemas.microsoft.com/office/powerpoint/2010/main" val="335984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発表者：鹿島さん</a:t>
            </a:r>
            <a:endParaRPr lang="en-US" altLang="ja-JP" dirty="0"/>
          </a:p>
          <a:p>
            <a:endParaRPr lang="en-US" altLang="ja-JP" dirty="0"/>
          </a:p>
          <a:p>
            <a:r>
              <a:rPr lang="ja-JP" altLang="en-US" dirty="0"/>
              <a:t>☆</a:t>
            </a:r>
            <a:r>
              <a:rPr lang="ja-JP" altLang="en-US" dirty="0">
                <a:latin typeface="HG丸ｺﾞｼｯｸM-PRO" panose="020F0600000000000000" pitchFamily="50" charset="-128"/>
                <a:ea typeface="HG丸ｺﾞｼｯｸM-PRO" panose="020F0600000000000000" pitchFamily="50" charset="-128"/>
              </a:rPr>
              <a:t>編集・更新の非効率性　　　</a:t>
            </a:r>
            <a:r>
              <a:rPr lang="en-US" altLang="ja-JP" dirty="0">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個別表示にするかは要相談</a:t>
            </a:r>
            <a:endParaRPr lang="en-US" altLang="ja-JP" dirty="0">
              <a:latin typeface="HG丸ｺﾞｼｯｸM-PRO" panose="020F0600000000000000" pitchFamily="50" charset="-128"/>
              <a:ea typeface="HG丸ｺﾞｼｯｸM-PRO" panose="020F0600000000000000" pitchFamily="50" charset="-128"/>
            </a:endParaRPr>
          </a:p>
          <a:p>
            <a:r>
              <a:rPr lang="en-US" altLang="ja-JP" dirty="0"/>
              <a:t>----</a:t>
            </a:r>
            <a:r>
              <a:rPr kumimoji="1" lang="ja-JP" altLang="en-US" sz="1200" b="0" i="0" kern="1200" dirty="0">
                <a:solidFill>
                  <a:schemeClr val="tx1"/>
                </a:solidFill>
                <a:effectLst/>
                <a:latin typeface="+mn-lt"/>
                <a:ea typeface="+mn-ea"/>
                <a:cs typeface="+mn-cs"/>
              </a:rPr>
              <a:t>グループ内で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ファイルを共有・閲覧することは可能ですが、</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通常の使い方では複数人で同時に編集することはできません。</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ja-JP" altLang="en-US" dirty="0">
                <a:latin typeface="HG丸ｺﾞｼｯｸM-PRO" panose="020F0600000000000000" pitchFamily="50" charset="-128"/>
                <a:ea typeface="HG丸ｺﾞｼｯｸM-PRO" panose="020F0600000000000000" pitchFamily="50" charset="-128"/>
              </a:rPr>
              <a:t>細かな権限設定ができず、管理にリスクが伴う</a:t>
            </a:r>
            <a:endParaRPr lang="ja-JP" altLang="en-US" dirty="0"/>
          </a:p>
          <a:p>
            <a:r>
              <a:rPr kumimoji="1" lang="en-US" altLang="ja-JP" dirty="0"/>
              <a:t>----</a:t>
            </a:r>
            <a:r>
              <a:rPr kumimoji="1" lang="ja-JP" altLang="en-US" sz="1200" b="0" i="0" kern="1200" dirty="0">
                <a:solidFill>
                  <a:schemeClr val="tx1"/>
                </a:solidFill>
                <a:effectLst/>
                <a:latin typeface="+mn-lt"/>
                <a:ea typeface="+mn-ea"/>
                <a:cs typeface="+mn-cs"/>
              </a:rPr>
              <a:t>複数人で</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ファイルを更新する場合、「いつ・誰が・どの端末で」ファイルを編集したか履歴を追うことができません。</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そのため、誤った修正・削除などトラブルが発生した際に原因の特定が困難です。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a:t>
            </a:r>
            <a:r>
              <a:rPr lang="ja-JP" altLang="en-US" dirty="0">
                <a:latin typeface="HG丸ｺﾞｼｯｸM-PRO" panose="020F0600000000000000" pitchFamily="50" charset="-128"/>
                <a:ea typeface="HG丸ｺﾞｼｯｸM-PRO" panose="020F0600000000000000" pitchFamily="50" charset="-128"/>
              </a:rPr>
              <a:t>担当者や専門性の知識がないと、メンテナンスが困難</a:t>
            </a:r>
            <a:endParaRPr lang="en-US" altLang="ja-JP" dirty="0">
              <a:latin typeface="HG丸ｺﾞｼｯｸM-PRO" panose="020F0600000000000000" pitchFamily="50" charset="-128"/>
              <a:ea typeface="HG丸ｺﾞｼｯｸM-PRO" panose="020F0600000000000000" pitchFamily="50" charset="-128"/>
            </a:endParaRPr>
          </a:p>
          <a:p>
            <a:r>
              <a:rPr kumimoji="1" lang="en-US" altLang="ja-JP" dirty="0">
                <a:latin typeface="HG丸ｺﾞｼｯｸM-PRO" panose="020F0600000000000000" pitchFamily="50" charset="-128"/>
                <a:ea typeface="HG丸ｺﾞｼｯｸM-PRO" panose="020F0600000000000000" pitchFamily="50" charset="-128"/>
              </a:rPr>
              <a:t>----</a:t>
            </a:r>
            <a:r>
              <a:rPr kumimoji="1" lang="en-US" altLang="ja-JP" sz="1200" b="0" i="0" kern="1200" dirty="0">
                <a:solidFill>
                  <a:schemeClr val="tx1"/>
                </a:solidFill>
                <a:effectLst/>
                <a:latin typeface="+mn-lt"/>
                <a:ea typeface="+mn-ea"/>
                <a:cs typeface="+mn-cs"/>
              </a:rPr>
              <a:t>Excel</a:t>
            </a:r>
            <a:r>
              <a:rPr kumimoji="1" lang="ja-JP" altLang="en-US" sz="1200" b="0" i="0" kern="1200" dirty="0">
                <a:solidFill>
                  <a:schemeClr val="tx1"/>
                </a:solidFill>
                <a:effectLst/>
                <a:latin typeface="+mn-lt"/>
                <a:ea typeface="+mn-ea"/>
                <a:cs typeface="+mn-cs"/>
              </a:rPr>
              <a:t>に複雑な処理やマクロが組まれている場合はメンテナンスが困難になることがあります。例えば前任者が作成したマクロを修正する場合、後任者のスキル不足や引継ぎの不十分さによって、メンテナンスができずにファイルが使われなくなる事態もある。</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4</a:t>
            </a:fld>
            <a:endParaRPr kumimoji="1" lang="ja-JP" altLang="en-US"/>
          </a:p>
        </p:txBody>
      </p:sp>
    </p:spTree>
    <p:extLst>
      <p:ext uri="{BB962C8B-B14F-4D97-AF65-F5344CB8AC3E}">
        <p14:creationId xmlns:p14="http://schemas.microsoft.com/office/powerpoint/2010/main" val="69123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発表者：堤さん</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本屋で購入者情報を登録する際に利用し、</a:t>
            </a:r>
            <a:r>
              <a:rPr kumimoji="1" lang="en-US" altLang="ja-JP" sz="1200" kern="1200" dirty="0">
                <a:solidFill>
                  <a:schemeClr val="tx1"/>
                </a:solidFill>
                <a:effectLst/>
                <a:latin typeface="+mn-lt"/>
                <a:ea typeface="+mn-ea"/>
                <a:cs typeface="+mn-cs"/>
              </a:rPr>
              <a:t>Excel</a:t>
            </a:r>
            <a:r>
              <a:rPr kumimoji="1" lang="ja-JP" altLang="en-US" sz="1200" kern="1200" dirty="0">
                <a:solidFill>
                  <a:schemeClr val="tx1"/>
                </a:solidFill>
                <a:effectLst/>
                <a:latin typeface="+mn-lt"/>
                <a:ea typeface="+mn-ea"/>
                <a:cs typeface="+mn-cs"/>
              </a:rPr>
              <a:t>で行っていたデータをアプリケーションを通してデータの蓄積・管理ができます。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そうすることで、作業時間の短縮に、ヒューマンエラーが軽減します。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以下</a:t>
            </a:r>
            <a:r>
              <a:rPr kumimoji="1" lang="ja-JP" altLang="en-US" sz="1200" kern="1200" dirty="0" err="1">
                <a:solidFill>
                  <a:schemeClr val="tx1"/>
                </a:solidFill>
                <a:effectLst/>
                <a:latin typeface="+mn-lt"/>
                <a:ea typeface="+mn-ea"/>
                <a:cs typeface="+mn-cs"/>
              </a:rPr>
              <a:t>メモーーーーーーーーーーーーーーーーーーーーーーーーーーーーーーー</a:t>
            </a:r>
            <a:r>
              <a:rPr kumimoji="1" lang="ja-JP" altLang="en-US" sz="1200" kern="1200" dirty="0">
                <a:solidFill>
                  <a:schemeClr val="tx1"/>
                </a:solidFill>
                <a:effectLst/>
                <a:latin typeface="+mn-lt"/>
                <a:ea typeface="+mn-ea"/>
                <a:cs typeface="+mn-cs"/>
              </a:rPr>
              <a:t>ー</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kumimoji="1" lang="en-US" altLang="ja-JP" dirty="0"/>
              <a:t>※</a:t>
            </a:r>
            <a:r>
              <a:rPr kumimoji="1" lang="ja-JP" altLang="en-US" dirty="0"/>
              <a:t>利用シーンと何ができるのか？どんな成果が得られるのか？の内容を追記する。</a:t>
            </a:r>
            <a:endParaRPr kumimoji="1" lang="en-US" altLang="ja-JP" dirty="0"/>
          </a:p>
          <a:p>
            <a:endParaRPr kumimoji="1" lang="en-US" altLang="ja-JP" dirty="0"/>
          </a:p>
          <a:p>
            <a:r>
              <a:rPr kumimoji="1" lang="ja-JP" altLang="en-US" dirty="0"/>
              <a:t>・利用場面</a:t>
            </a:r>
            <a:endParaRPr kumimoji="1" lang="en-US" altLang="ja-JP" dirty="0"/>
          </a:p>
          <a:p>
            <a:r>
              <a:rPr kumimoji="1" lang="ja-JP" altLang="en-US" dirty="0"/>
              <a:t>本屋で購入者情報を登録する際に利用する。</a:t>
            </a:r>
            <a:endParaRPr kumimoji="1" lang="en-US" altLang="ja-JP" dirty="0"/>
          </a:p>
          <a:p>
            <a:r>
              <a:rPr kumimoji="1" lang="ja-JP" altLang="en-US" dirty="0"/>
              <a:t>・何ができるか？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エクセルで行っていた「購入者情報」をデータベースで蓄積、管理できる。</a:t>
            </a:r>
            <a:endParaRPr kumimoji="1" lang="en-US" altLang="ja-JP" dirty="0"/>
          </a:p>
          <a:p>
            <a:r>
              <a:rPr kumimoji="1" lang="ja-JP" altLang="en-US" dirty="0"/>
              <a:t>・どんな成果が得られるのか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作業</a:t>
            </a:r>
            <a:r>
              <a:rPr kumimoji="1" lang="ja-JP" altLang="ja-JP" sz="1200" kern="1200" dirty="0">
                <a:solidFill>
                  <a:schemeClr val="tx1"/>
                </a:solidFill>
                <a:effectLst/>
                <a:latin typeface="+mn-lt"/>
                <a:ea typeface="+mn-ea"/>
                <a:cs typeface="+mn-cs"/>
              </a:rPr>
              <a:t>時間の短縮、ミス軽減を図ること</a:t>
            </a:r>
            <a:r>
              <a:rPr kumimoji="1" lang="ja-JP" altLang="en-US" sz="1200" kern="1200" dirty="0">
                <a:solidFill>
                  <a:schemeClr val="tx1"/>
                </a:solidFill>
                <a:effectLst/>
                <a:latin typeface="+mn-lt"/>
                <a:ea typeface="+mn-ea"/>
                <a:cs typeface="+mn-cs"/>
              </a:rPr>
              <a:t>ができます。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5</a:t>
            </a:fld>
            <a:endParaRPr kumimoji="1" lang="ja-JP" altLang="en-US"/>
          </a:p>
        </p:txBody>
      </p:sp>
    </p:spTree>
    <p:extLst>
      <p:ext uri="{BB962C8B-B14F-4D97-AF65-F5344CB8AC3E}">
        <p14:creationId xmlns:p14="http://schemas.microsoft.com/office/powerpoint/2010/main" val="45590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発表者：堤さん</a:t>
            </a:r>
            <a:endParaRPr kumimoji="1" lang="en-US" altLang="ja-JP" dirty="0"/>
          </a:p>
          <a:p>
            <a:endParaRPr kumimoji="1" lang="en-US" altLang="ja-JP" dirty="0"/>
          </a:p>
          <a:p>
            <a:r>
              <a:rPr kumimoji="1" lang="ja-JP" altLang="en-US" dirty="0"/>
              <a:t>開発環境はこのようになります。</a:t>
            </a:r>
            <a:endParaRPr kumimoji="1" lang="en-US" altLang="ja-JP" dirty="0"/>
          </a:p>
          <a:p>
            <a:r>
              <a:rPr lang="ja-JP" altLang="en-US" dirty="0"/>
              <a:t>開発ツールには</a:t>
            </a:r>
            <a:r>
              <a:rPr lang="en-US" altLang="ja-JP" dirty="0"/>
              <a:t>XAMPP</a:t>
            </a:r>
            <a:r>
              <a:rPr lang="ja-JP" altLang="en-US" dirty="0"/>
              <a:t>を使用し、使用言語として</a:t>
            </a:r>
            <a:r>
              <a:rPr lang="en-US" altLang="ja-JP" dirty="0"/>
              <a:t>HTML</a:t>
            </a:r>
            <a:r>
              <a:rPr lang="ja-JP" altLang="en-US" dirty="0" err="1"/>
              <a:t>、</a:t>
            </a:r>
            <a:r>
              <a:rPr lang="en-US" altLang="ja-JP" dirty="0"/>
              <a:t>CSS</a:t>
            </a:r>
            <a:r>
              <a:rPr lang="ja-JP" altLang="en-US" dirty="0" err="1"/>
              <a:t>、</a:t>
            </a:r>
            <a:r>
              <a:rPr lang="en-US" altLang="ja-JP" dirty="0"/>
              <a:t>PHP</a:t>
            </a:r>
            <a:r>
              <a:rPr lang="ja-JP" altLang="en-US" dirty="0"/>
              <a:t>を採用しました。</a:t>
            </a:r>
            <a:endParaRPr lang="en-US" altLang="ja-JP" dirty="0"/>
          </a:p>
          <a:p>
            <a:r>
              <a:rPr lang="ja-JP" altLang="en-US" dirty="0"/>
              <a:t>ソースコードの共有には</a:t>
            </a:r>
            <a:r>
              <a:rPr lang="en-US" altLang="ja-JP" dirty="0"/>
              <a:t>SourceTree</a:t>
            </a:r>
            <a:r>
              <a:rPr lang="ja-JP" altLang="en-US" dirty="0"/>
              <a:t>を活用しています。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6</a:t>
            </a:fld>
            <a:endParaRPr kumimoji="1" lang="ja-JP" altLang="en-US"/>
          </a:p>
        </p:txBody>
      </p:sp>
    </p:spTree>
    <p:extLst>
      <p:ext uri="{BB962C8B-B14F-4D97-AF65-F5344CB8AC3E}">
        <p14:creationId xmlns:p14="http://schemas.microsoft.com/office/powerpoint/2010/main" val="1151558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発表者：堤さん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内部構成はこのようになっています。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ブラウザから要求をして、ＭｙＳＱＬから返答されたデータを画面表示するような流れになります。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補足で</a:t>
            </a:r>
            <a:r>
              <a:rPr kumimoji="1" lang="en-US" altLang="ja-JP" dirty="0"/>
              <a:t>XAMPP</a:t>
            </a:r>
            <a:r>
              <a:rPr kumimoji="1" lang="ja-JP" altLang="en-US" dirty="0"/>
              <a:t>とは</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Web</a:t>
            </a:r>
            <a:r>
              <a:rPr kumimoji="1" lang="ja-JP" altLang="en-US" dirty="0"/>
              <a:t>アプリケーションを開発するためのテスト環境」を整えるために、必要なアプリケーションを一式パッケージにしたものになります。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開発体制はフロントエンドとバックエンドに分け、フロントエンドでは</a:t>
            </a:r>
            <a:r>
              <a:rPr lang="en-US" altLang="ja-JP" dirty="0"/>
              <a:t>HTML</a:t>
            </a:r>
            <a:r>
              <a:rPr lang="ja-JP" altLang="en-US" dirty="0"/>
              <a:t>と</a:t>
            </a:r>
            <a:r>
              <a:rPr lang="en-US" altLang="ja-JP" dirty="0"/>
              <a:t>CSS</a:t>
            </a:r>
            <a:r>
              <a:rPr lang="ja-JP" altLang="en-US" dirty="0"/>
              <a:t>を、バックエンドでは</a:t>
            </a:r>
            <a:r>
              <a:rPr lang="en-US" altLang="ja-JP" dirty="0"/>
              <a:t>PHP</a:t>
            </a:r>
            <a:r>
              <a:rPr lang="ja-JP" altLang="en-US" dirty="0"/>
              <a:t>を使用して開発を進めました。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以下、修正前内容</a:t>
            </a:r>
            <a:r>
              <a:rPr kumimoji="1" lang="en-US" altLang="ja-JP" dirty="0"/>
              <a:t>---------------------------------------------------</a:t>
            </a:r>
          </a:p>
          <a:p>
            <a:endParaRPr kumimoji="1" lang="en-US" altLang="ja-JP" dirty="0"/>
          </a:p>
          <a:p>
            <a:r>
              <a:rPr kumimoji="1" lang="ja-JP" altLang="en-US" dirty="0"/>
              <a:t>内部構成について説明します。</a:t>
            </a:r>
            <a:endParaRPr kumimoji="1" lang="en-US" altLang="ja-JP" dirty="0"/>
          </a:p>
          <a:p>
            <a:r>
              <a:rPr kumimoji="1" lang="ja-JP" altLang="en-US" dirty="0"/>
              <a:t>フロントエンドに</a:t>
            </a:r>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dirty="0" err="1"/>
              <a:t>、</a:t>
            </a:r>
            <a:r>
              <a:rPr kumimoji="1" lang="ja-JP" altLang="en-US" dirty="0"/>
              <a:t>バックエンドに</a:t>
            </a:r>
            <a:r>
              <a:rPr kumimoji="1" lang="en-US" altLang="ja-JP" dirty="0"/>
              <a:t>XAMPP</a:t>
            </a:r>
            <a:r>
              <a:rPr kumimoji="1" lang="ja-JP" altLang="en-US" dirty="0"/>
              <a:t>を採用しています。</a:t>
            </a:r>
            <a:endParaRPr kumimoji="1" lang="en-US" altLang="ja-JP" dirty="0"/>
          </a:p>
          <a:p>
            <a:r>
              <a:rPr kumimoji="1" lang="ja-JP" altLang="en-US" dirty="0"/>
              <a:t>ざっとした内容　（参考データ　</a:t>
            </a:r>
            <a:r>
              <a:rPr lang="en-US" altLang="ja-JP" dirty="0"/>
              <a:t>https://qiita.com/goofmint/items/a4760fd4e3d04e7ffb58</a:t>
            </a:r>
            <a:r>
              <a:rPr lang="ja-JP" altLang="en-US" dirty="0"/>
              <a:t>）</a:t>
            </a:r>
            <a:endParaRPr kumimoji="1" lang="en-US" altLang="ja-JP" dirty="0"/>
          </a:p>
          <a:p>
            <a:r>
              <a:rPr kumimoji="1" lang="en-US" altLang="ja-JP" dirty="0"/>
              <a:t>PHP</a:t>
            </a:r>
            <a:r>
              <a:rPr kumimoji="1" lang="ja-JP" altLang="en-US" dirty="0"/>
              <a:t>でデータベースから情報をひっぱってきて、</a:t>
            </a:r>
            <a:r>
              <a:rPr kumimoji="1" lang="en-US" altLang="ja-JP" dirty="0"/>
              <a:t>HTML</a:t>
            </a:r>
            <a:r>
              <a:rPr kumimoji="1" lang="ja-JP" altLang="en-US" dirty="0"/>
              <a:t>や</a:t>
            </a:r>
            <a:r>
              <a:rPr kumimoji="1" lang="en-US" altLang="ja-JP" dirty="0"/>
              <a:t>CSS</a:t>
            </a:r>
            <a:r>
              <a:rPr kumimoji="1" lang="ja-JP" altLang="en-US" dirty="0"/>
              <a:t>でその情報に装飾をつけました。</a:t>
            </a:r>
            <a:endParaRPr kumimoji="1" lang="en-US" altLang="ja-JP" dirty="0"/>
          </a:p>
          <a:p>
            <a:r>
              <a:rPr kumimoji="1" lang="ja-JP" altLang="en-US" dirty="0"/>
              <a:t>別々で行うことにより、通信料の軽減や開発体制の分離を目的としました。</a:t>
            </a:r>
            <a:endParaRPr kumimoji="1" lang="en-US" altLang="ja-JP" dirty="0"/>
          </a:p>
          <a:p>
            <a:r>
              <a:rPr kumimoji="1" lang="ja-JP" altLang="en-US" dirty="0"/>
              <a:t>開発体制の分離をすることで、テストも各々で容易にできるのも効率の良さだと思います。</a:t>
            </a:r>
            <a:endParaRPr kumimoji="1" lang="en-US" altLang="ja-JP" dirty="0"/>
          </a:p>
          <a:p>
            <a:endParaRPr kumimoji="1" lang="en-US" altLang="ja-JP" dirty="0"/>
          </a:p>
          <a:p>
            <a:endParaRPr kumimoji="1" lang="en-US" altLang="ja-JP" dirty="0"/>
          </a:p>
          <a:p>
            <a:r>
              <a:rPr kumimoji="1" lang="ja-JP" altLang="en-US" dirty="0"/>
              <a:t>以下メモｰｰｰｰｰｰｰｰｰｰｰｰｰｰｰｰｰ</a:t>
            </a:r>
            <a:endParaRPr kumimoji="1" lang="en-US" altLang="ja-JP" dirty="0"/>
          </a:p>
          <a:p>
            <a:r>
              <a:rPr kumimoji="1" lang="ja-JP" altLang="en-US" dirty="0"/>
              <a:t>吉武先生に内部構成について、確認質問。</a:t>
            </a:r>
            <a:endParaRPr kumimoji="1" lang="en-US" altLang="ja-JP" dirty="0"/>
          </a:p>
          <a:p>
            <a:r>
              <a:rPr kumimoji="1" lang="en-US" altLang="ja-JP"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BrowserApplication</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は</a:t>
            </a:r>
            <a:r>
              <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Google</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のこと？</a:t>
            </a:r>
            <a:endPar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a:p>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フロントエンドは、</a:t>
            </a:r>
            <a:r>
              <a:rPr kumimoji="1" lang="en-US" altLang="ja-JP"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We</a:t>
            </a:r>
            <a:r>
              <a:rPr kumimoji="1" lang="ja-JP" altLang="en-US" sz="1200" b="0" i="0" u="none" strike="noStrike" kern="1200" cap="none" spc="0" normalizeH="0" baseline="0" noProof="0" dirty="0" err="1">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ｂ</a:t>
            </a:r>
            <a:r>
              <a:rPr kumimoji="1" lang="ja-JP" altLang="en-US" sz="1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ページのことで、今回の開発プロジェクトでは、静的サイトのところ？</a:t>
            </a:r>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7</a:t>
            </a:fld>
            <a:endParaRPr kumimoji="1" lang="ja-JP" altLang="en-US"/>
          </a:p>
        </p:txBody>
      </p:sp>
    </p:spTree>
    <p:extLst>
      <p:ext uri="{BB962C8B-B14F-4D97-AF65-F5344CB8AC3E}">
        <p14:creationId xmlns:p14="http://schemas.microsoft.com/office/powerpoint/2010/main" val="327870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発表者：尾中さん、垣迫さん</a:t>
            </a:r>
            <a:endParaRPr kumimoji="1" lang="en-US" altLang="ja-JP" dirty="0"/>
          </a:p>
          <a:p>
            <a:endParaRPr kumimoji="1" lang="en-US" altLang="ja-JP" dirty="0"/>
          </a:p>
          <a:p>
            <a:endParaRPr kumimoji="1" lang="en-US" altLang="ja-JP" dirty="0"/>
          </a:p>
          <a:p>
            <a:r>
              <a:rPr kumimoji="1" lang="ja-JP" altLang="en-US" dirty="0"/>
              <a:t>それでは、私たちが開発しました管理システムの動作確認を行っていきたいと思います。</a:t>
            </a:r>
          </a:p>
          <a:p>
            <a:r>
              <a:rPr kumimoji="1" lang="ja-JP" altLang="en-US" dirty="0"/>
              <a:t>最初にログイン画面が表示されます。こちらの画面にデータベースに管理された</a:t>
            </a:r>
          </a:p>
          <a:p>
            <a:r>
              <a:rPr kumimoji="1" lang="en-US" altLang="ja-JP" dirty="0"/>
              <a:t>ID</a:t>
            </a:r>
            <a:r>
              <a:rPr kumimoji="1" lang="ja-JP" altLang="en-US" dirty="0"/>
              <a:t>とパスワードを入力してログインボタンをクリックするとログインができます。</a:t>
            </a:r>
          </a:p>
          <a:p>
            <a:endParaRPr kumimoji="1" lang="ja-JP" altLang="en-US" dirty="0"/>
          </a:p>
          <a:p>
            <a:r>
              <a:rPr kumimoji="1" lang="ja-JP" altLang="en-US" dirty="0"/>
              <a:t>ログイン後、顧客管理、書籍管理、データ分析の選択項目が表示されます。</a:t>
            </a:r>
          </a:p>
          <a:p>
            <a:endParaRPr kumimoji="1" lang="ja-JP" altLang="en-US" dirty="0"/>
          </a:p>
          <a:p>
            <a:r>
              <a:rPr kumimoji="1" lang="ja-JP" altLang="en-US" dirty="0"/>
              <a:t>●顧客管理を選択してみます。</a:t>
            </a:r>
          </a:p>
          <a:p>
            <a:r>
              <a:rPr kumimoji="1" lang="ja-JP" altLang="en-US" dirty="0"/>
              <a:t>顧客管理を選択すると、このような画面が表示されます。</a:t>
            </a:r>
          </a:p>
          <a:p>
            <a:r>
              <a:rPr kumimoji="1" lang="ja-JP" altLang="en-US" dirty="0"/>
              <a:t>表示されている一覧は、データベースに管理されているデータを抽出して表示しています。</a:t>
            </a:r>
          </a:p>
          <a:p>
            <a:endParaRPr kumimoji="1" lang="ja-JP" altLang="en-US" dirty="0"/>
          </a:p>
          <a:p>
            <a:endParaRPr kumimoji="1" lang="ja-JP" altLang="en-US" dirty="0"/>
          </a:p>
          <a:p>
            <a:r>
              <a:rPr kumimoji="1" lang="ja-JP" altLang="en-US" dirty="0"/>
              <a:t>・検索では、顧客</a:t>
            </a:r>
            <a:r>
              <a:rPr kumimoji="1" lang="en-US" altLang="ja-JP" dirty="0"/>
              <a:t>ID</a:t>
            </a:r>
            <a:r>
              <a:rPr kumimoji="1" lang="ja-JP" altLang="en-US" dirty="0"/>
              <a:t>と顧客名を検索できるようにしています。</a:t>
            </a:r>
          </a:p>
          <a:p>
            <a:r>
              <a:rPr kumimoji="1" lang="ja-JP" altLang="en-US" dirty="0"/>
              <a:t>・顧客</a:t>
            </a:r>
            <a:r>
              <a:rPr kumimoji="1" lang="en-US" altLang="ja-JP" dirty="0"/>
              <a:t>ID</a:t>
            </a:r>
            <a:r>
              <a:rPr kumimoji="1" lang="ja-JP" altLang="en-US" dirty="0"/>
              <a:t>の一致検索をしてみます</a:t>
            </a:r>
          </a:p>
          <a:p>
            <a:r>
              <a:rPr kumimoji="1" lang="ja-JP" altLang="en-US" dirty="0"/>
              <a:t>検索欄に</a:t>
            </a:r>
            <a:r>
              <a:rPr kumimoji="1" lang="en-US" altLang="ja-JP" dirty="0"/>
              <a:t>1101</a:t>
            </a:r>
            <a:r>
              <a:rPr kumimoji="1" lang="ja-JP" altLang="en-US" dirty="0"/>
              <a:t>と入力して、一致検索を選択して、検索ボタンをクリックすると顧客</a:t>
            </a:r>
            <a:r>
              <a:rPr kumimoji="1" lang="en-US" altLang="ja-JP" dirty="0"/>
              <a:t>ID1101</a:t>
            </a:r>
            <a:r>
              <a:rPr kumimoji="1" lang="ja-JP" altLang="en-US" dirty="0"/>
              <a:t>のコードが表示されます。</a:t>
            </a:r>
          </a:p>
          <a:p>
            <a:endParaRPr kumimoji="1" lang="ja-JP" altLang="en-US" dirty="0"/>
          </a:p>
          <a:p>
            <a:r>
              <a:rPr kumimoji="1" lang="ja-JP" altLang="en-US" dirty="0"/>
              <a:t>・次に顧客名のあいまい検索をしてみます。</a:t>
            </a:r>
          </a:p>
          <a:p>
            <a:r>
              <a:rPr kumimoji="1" lang="ja-JP" altLang="en-US" dirty="0"/>
              <a:t>検索欄に「赤」を入力して、あいまい検索を選択して、検索ボタンをクリックすると「赤」という文字が含まれているコードが表示されます。</a:t>
            </a:r>
          </a:p>
          <a:p>
            <a:endParaRPr kumimoji="1" lang="ja-JP" altLang="en-US" dirty="0"/>
          </a:p>
          <a:p>
            <a:r>
              <a:rPr kumimoji="1" lang="ja-JP" altLang="en-US" dirty="0"/>
              <a:t>・次に新規登録をしてみます。</a:t>
            </a:r>
          </a:p>
          <a:p>
            <a:r>
              <a:rPr kumimoji="1" lang="ja-JP" altLang="en-US" dirty="0"/>
              <a:t>新規登録ボタンをクリックします。新規登録フォームが表示されるので</a:t>
            </a:r>
          </a:p>
          <a:p>
            <a:r>
              <a:rPr kumimoji="1" lang="ja-JP" altLang="en-US" dirty="0"/>
              <a:t>各項目に入力していきます。登録ボタンをクリックします。</a:t>
            </a:r>
          </a:p>
          <a:p>
            <a:r>
              <a:rPr kumimoji="1" lang="ja-JP" altLang="en-US" dirty="0"/>
              <a:t>登録すると、データベースに情報が登録されて、リストの一覧に表示されます。</a:t>
            </a:r>
          </a:p>
          <a:p>
            <a:endParaRPr kumimoji="1" lang="ja-JP" altLang="en-US" dirty="0"/>
          </a:p>
          <a:p>
            <a:r>
              <a:rPr kumimoji="1" lang="ja-JP" altLang="en-US" dirty="0"/>
              <a:t>・次に編集をしてみます。</a:t>
            </a:r>
          </a:p>
          <a:p>
            <a:r>
              <a:rPr kumimoji="1" lang="ja-JP" altLang="en-US" dirty="0"/>
              <a:t>先ほど登録したコードの編集をクリックします。</a:t>
            </a:r>
          </a:p>
          <a:p>
            <a:r>
              <a:rPr kumimoji="1" lang="ja-JP" altLang="en-US" dirty="0"/>
              <a:t>編集画面が表示されますので、編集したい個所を編集していきます。</a:t>
            </a:r>
          </a:p>
          <a:p>
            <a:r>
              <a:rPr kumimoji="1" lang="ja-JP" altLang="en-US" dirty="0"/>
              <a:t>更新ボタンをクリックすると編集した内容がリストに表示されます。</a:t>
            </a:r>
          </a:p>
          <a:p>
            <a:endParaRPr kumimoji="1" lang="ja-JP" altLang="en-US" dirty="0"/>
          </a:p>
          <a:p>
            <a:r>
              <a:rPr kumimoji="1" lang="ja-JP" altLang="en-US" dirty="0"/>
              <a:t>・次に削除をします。</a:t>
            </a:r>
          </a:p>
          <a:p>
            <a:r>
              <a:rPr kumimoji="1" lang="ja-JP" altLang="en-US" dirty="0"/>
              <a:t>先ほど編集したコードの削除をクリックすると、確認アラートが表示されますので</a:t>
            </a:r>
          </a:p>
          <a:p>
            <a:r>
              <a:rPr kumimoji="1" lang="ja-JP" altLang="en-US" dirty="0"/>
              <a:t>「</a:t>
            </a:r>
            <a:r>
              <a:rPr kumimoji="1" lang="en-US" altLang="ja-JP" dirty="0"/>
              <a:t>OK</a:t>
            </a:r>
            <a:r>
              <a:rPr kumimoji="1" lang="ja-JP" altLang="en-US" dirty="0"/>
              <a:t>」をクリックすると、対象のコードが削除されます。</a:t>
            </a:r>
          </a:p>
          <a:p>
            <a:endParaRPr kumimoji="1" lang="ja-JP" altLang="en-US" dirty="0"/>
          </a:p>
          <a:p>
            <a:r>
              <a:rPr kumimoji="1" lang="ja-JP" altLang="en-US" dirty="0"/>
              <a:t>・顧客</a:t>
            </a:r>
            <a:r>
              <a:rPr kumimoji="1" lang="en-US" altLang="ja-JP" dirty="0"/>
              <a:t>ID</a:t>
            </a:r>
            <a:r>
              <a:rPr kumimoji="1" lang="ja-JP" altLang="en-US" dirty="0" err="1"/>
              <a:t>、</a:t>
            </a:r>
            <a:r>
              <a:rPr kumimoji="1" lang="ja-JP" altLang="en-US" dirty="0"/>
              <a:t>顧客名などの隣にある矢印ボタンをクリックすると昇順、降順に並び替えもできます。</a:t>
            </a:r>
          </a:p>
          <a:p>
            <a:endParaRPr kumimoji="1" lang="ja-JP" altLang="en-US" dirty="0"/>
          </a:p>
          <a:p>
            <a:r>
              <a:rPr kumimoji="1" lang="ja-JP" altLang="en-US" dirty="0"/>
              <a:t>戻るボタンをクリックすると</a:t>
            </a:r>
            <a:r>
              <a:rPr kumimoji="1" lang="en-US" altLang="ja-JP" dirty="0"/>
              <a:t>3</a:t>
            </a:r>
            <a:r>
              <a:rPr kumimoji="1" lang="ja-JP" altLang="en-US" dirty="0"/>
              <a:t>項目の選択画面に戻ります。</a:t>
            </a:r>
          </a:p>
          <a:p>
            <a:r>
              <a:rPr kumimoji="1" lang="ja-JP" altLang="en-US" dirty="0"/>
              <a:t>●書籍管理は、顧客管理と同じようなコードになりますので軽く流していきます。</a:t>
            </a:r>
          </a:p>
          <a:p>
            <a:endParaRPr kumimoji="1" lang="ja-JP" altLang="en-US" dirty="0"/>
          </a:p>
          <a:p>
            <a:endParaRPr kumimoji="1" lang="ja-JP" altLang="en-US" dirty="0"/>
          </a:p>
          <a:p>
            <a:r>
              <a:rPr kumimoji="1" lang="ja-JP" altLang="en-US" dirty="0"/>
              <a:t>●次にデータ分析です。</a:t>
            </a:r>
          </a:p>
          <a:p>
            <a:r>
              <a:rPr kumimoji="1" lang="ja-JP" altLang="en-US" dirty="0"/>
              <a:t>データ分析のボタンをクリックするとランキング画面に遷移し、データベースに登録されているデータから</a:t>
            </a:r>
            <a:r>
              <a:rPr kumimoji="1" lang="en-US" altLang="ja-JP" dirty="0"/>
              <a:t>SQL</a:t>
            </a:r>
            <a:r>
              <a:rPr kumimoji="1" lang="ja-JP" altLang="en-US" dirty="0"/>
              <a:t>文を実行して、それぞれ売上、年代別、地域別ランキングを表示しています。こちらも同様に項目ごとに昇順、降順に並べ替えることができます。</a:t>
            </a:r>
          </a:p>
          <a:p>
            <a:endParaRPr kumimoji="1" lang="ja-JP" altLang="en-US" dirty="0"/>
          </a:p>
          <a:p>
            <a:r>
              <a:rPr kumimoji="1" lang="ja-JP" altLang="en-US" dirty="0"/>
              <a:t>●最後にログインボタンをクリックすると、ログイン画面に戻ります。</a:t>
            </a:r>
          </a:p>
          <a:p>
            <a:endParaRPr kumimoji="1" lang="ja-JP" altLang="en-US" dirty="0"/>
          </a:p>
          <a:p>
            <a:r>
              <a:rPr kumimoji="1" lang="ja-JP" altLang="en-US" dirty="0"/>
              <a:t>以上で動作確認を終わります。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8</a:t>
            </a:fld>
            <a:endParaRPr kumimoji="1" lang="ja-JP" altLang="en-US"/>
          </a:p>
        </p:txBody>
      </p:sp>
    </p:spTree>
    <p:extLst>
      <p:ext uri="{BB962C8B-B14F-4D97-AF65-F5344CB8AC3E}">
        <p14:creationId xmlns:p14="http://schemas.microsoft.com/office/powerpoint/2010/main" val="2509772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発表者：板井</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あいまい検索のコード説明をします。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プログラムの流れは①～③の順になっています。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①は、検索バーに入力されたデータを取得して、そのデータを変数に格納しています。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②では、</a:t>
            </a:r>
            <a:r>
              <a:rPr kumimoji="1" lang="en-US" altLang="ja-JP" dirty="0"/>
              <a:t>SQL</a:t>
            </a:r>
            <a:r>
              <a:rPr kumimoji="1" lang="ja-JP" altLang="en-US" dirty="0"/>
              <a:t>文を作成して、必要なデータをデータベースから取得して、そのデータを変数に格納しています。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③では、</a:t>
            </a:r>
            <a:r>
              <a:rPr kumimoji="1" lang="en-US" altLang="ja-JP" dirty="0"/>
              <a:t>IF</a:t>
            </a:r>
            <a:r>
              <a:rPr kumimoji="1" lang="ja-JP" altLang="en-US" dirty="0"/>
              <a:t>文で、検索バー入力したデータから該当するコードを一覧表示するようにしています。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以上であいまい検索のコード説明を終わります。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メモ</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①</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$_POST </a:t>
            </a:r>
            <a:r>
              <a:rPr lang="ja-JP" altLang="en-US" dirty="0"/>
              <a:t>はフォームのデータを取得するために使われる</a:t>
            </a:r>
            <a:r>
              <a:rPr lang="en-US" altLang="ja-JP" dirty="0"/>
              <a:t>PHP</a:t>
            </a:r>
            <a:r>
              <a:rPr lang="ja-JP" altLang="en-US" dirty="0"/>
              <a:t>のスーパーグローバル変数です。この部分では、フォームから送信された検索条件（</a:t>
            </a:r>
            <a:r>
              <a:rPr lang="en-US" altLang="ja-JP" dirty="0" err="1"/>
              <a:t>searchChoice</a:t>
            </a:r>
            <a:r>
              <a:rPr lang="ja-JP" altLang="en-US" dirty="0"/>
              <a:t>）と検索キーワード（</a:t>
            </a:r>
            <a:r>
              <a:rPr lang="en-US" altLang="ja-JP" dirty="0" err="1"/>
              <a:t>kensaku</a:t>
            </a:r>
            <a:r>
              <a:rPr lang="ja-JP" altLang="en-US" dirty="0"/>
              <a:t>）を取得しています。</a:t>
            </a:r>
            <a:r>
              <a:rPr lang="en-US" altLang="ja-JP" dirty="0" err="1"/>
              <a:t>isset</a:t>
            </a:r>
            <a:r>
              <a:rPr lang="en-US" altLang="ja-JP" dirty="0"/>
              <a:t>() </a:t>
            </a:r>
            <a:r>
              <a:rPr lang="ja-JP" altLang="en-US" dirty="0"/>
              <a:t>は変数がセットされているかを確認する関数で、未設定または空の場合は空文字列 </a:t>
            </a:r>
            <a:r>
              <a:rPr lang="en-US" altLang="ja-JP" dirty="0"/>
              <a:t>'' </a:t>
            </a:r>
            <a:r>
              <a:rPr lang="ja-JP" altLang="en-US" dirty="0"/>
              <a:t>を代入しています。これにより、ユーザーがフォームで選んだ検索タイプと検索キーワードが取得され、それに応じて後続の処理が行われます。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②</a:t>
            </a:r>
            <a:endParaRPr kumimoji="1" lang="en-US" altLang="ja-JP" dirty="0"/>
          </a:p>
          <a:p>
            <a:r>
              <a:rPr lang="ja-JP" altLang="en-US" dirty="0"/>
              <a:t>この部分では基本となる</a:t>
            </a:r>
            <a:r>
              <a:rPr lang="en-US" altLang="ja-JP" dirty="0"/>
              <a:t>SQL</a:t>
            </a:r>
            <a:r>
              <a:rPr lang="ja-JP" altLang="en-US" dirty="0"/>
              <a:t>クエリを作成しています。</a:t>
            </a:r>
            <a:r>
              <a:rPr lang="en-US" altLang="ja-JP" dirty="0"/>
              <a:t>SELECT </a:t>
            </a:r>
            <a:r>
              <a:rPr lang="ja-JP" altLang="en-US" dirty="0"/>
              <a:t>文は、特定のカラムを選択しています。この場合、</a:t>
            </a:r>
            <a:r>
              <a:rPr lang="en-US" altLang="ja-JP" dirty="0"/>
              <a:t>customers </a:t>
            </a:r>
            <a:r>
              <a:rPr lang="ja-JP" altLang="en-US" dirty="0"/>
              <a:t>テーブルと </a:t>
            </a:r>
            <a:r>
              <a:rPr lang="en-US" altLang="ja-JP" dirty="0"/>
              <a:t>state </a:t>
            </a:r>
            <a:r>
              <a:rPr lang="ja-JP" altLang="en-US" dirty="0"/>
              <a:t>テーブルからカラムを選択しています。</a:t>
            </a:r>
          </a:p>
          <a:p>
            <a:r>
              <a:rPr lang="en-US" altLang="ja-JP" dirty="0"/>
              <a:t>INNER JOIN </a:t>
            </a:r>
            <a:r>
              <a:rPr lang="ja-JP" altLang="en-US" dirty="0"/>
              <a:t>は、</a:t>
            </a:r>
            <a:r>
              <a:rPr lang="en-US" altLang="ja-JP" dirty="0"/>
              <a:t>customers </a:t>
            </a:r>
            <a:r>
              <a:rPr lang="ja-JP" altLang="en-US" dirty="0"/>
              <a:t>テーブルと </a:t>
            </a:r>
            <a:r>
              <a:rPr lang="en-US" altLang="ja-JP" dirty="0"/>
              <a:t>state </a:t>
            </a:r>
            <a:r>
              <a:rPr lang="ja-JP" altLang="en-US" dirty="0"/>
              <a:t>テーブルを </a:t>
            </a:r>
            <a:r>
              <a:rPr lang="en-US" altLang="ja-JP" dirty="0" err="1"/>
              <a:t>State_id</a:t>
            </a:r>
            <a:r>
              <a:rPr lang="en-US" altLang="ja-JP" dirty="0"/>
              <a:t> </a:t>
            </a:r>
            <a:r>
              <a:rPr lang="ja-JP" altLang="en-US" dirty="0" err="1"/>
              <a:t>で結</a:t>
            </a:r>
            <a:r>
              <a:rPr lang="ja-JP" altLang="en-US" dirty="0"/>
              <a:t>合しています。これにより、顧客の州の情報を結びつけた結果を取得できます。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⓷</a:t>
            </a:r>
            <a:endParaRPr kumimoji="1" lang="en-US" altLang="ja-JP" dirty="0"/>
          </a:p>
          <a:p>
            <a:r>
              <a:rPr lang="ja-JP" altLang="en-US" dirty="0"/>
              <a:t>ここでは、検索キーワード（</a:t>
            </a:r>
            <a:r>
              <a:rPr lang="en-US" altLang="ja-JP" dirty="0" err="1"/>
              <a:t>kensaku</a:t>
            </a:r>
            <a:r>
              <a:rPr lang="ja-JP" altLang="en-US" dirty="0"/>
              <a:t>）が空でない場合に検索条件を追加する処理が行われています。もし </a:t>
            </a:r>
            <a:r>
              <a:rPr lang="en-US" altLang="ja-JP" dirty="0" err="1"/>
              <a:t>searchChoice</a:t>
            </a:r>
            <a:r>
              <a:rPr lang="en-US" altLang="ja-JP" dirty="0"/>
              <a:t> </a:t>
            </a:r>
            <a:r>
              <a:rPr lang="ja-JP" altLang="en-US" dirty="0"/>
              <a:t>が </a:t>
            </a:r>
            <a:r>
              <a:rPr lang="en-US" altLang="ja-JP" dirty="0"/>
              <a:t>'</a:t>
            </a:r>
            <a:r>
              <a:rPr lang="en-US" altLang="ja-JP" dirty="0" err="1"/>
              <a:t>aimai</a:t>
            </a:r>
            <a:r>
              <a:rPr lang="en-US" altLang="ja-JP" dirty="0"/>
              <a:t>'</a:t>
            </a:r>
            <a:r>
              <a:rPr lang="ja-JP" altLang="en-US" dirty="0"/>
              <a:t>（曖昧検索）ならば、</a:t>
            </a:r>
            <a:r>
              <a:rPr lang="en-US" altLang="ja-JP" dirty="0"/>
              <a:t>LIKE </a:t>
            </a:r>
            <a:r>
              <a:rPr lang="ja-JP" altLang="en-US" dirty="0"/>
              <a:t>文を使って部分一致検索を行います。</a:t>
            </a:r>
            <a:r>
              <a:rPr lang="en-US" altLang="ja-JP" dirty="0" err="1"/>
              <a:t>real_escape_string</a:t>
            </a:r>
            <a:r>
              <a:rPr lang="en-US" altLang="ja-JP" dirty="0"/>
              <a:t>() </a:t>
            </a:r>
            <a:r>
              <a:rPr lang="ja-JP" altLang="en-US" dirty="0"/>
              <a:t>は</a:t>
            </a:r>
            <a:r>
              <a:rPr lang="en-US" altLang="ja-JP" dirty="0"/>
              <a:t>SQL</a:t>
            </a:r>
            <a:r>
              <a:rPr lang="ja-JP" altLang="en-US" dirty="0"/>
              <a:t>インジェクションを防ぐため、キーワードに含まれる特殊文字をエスケープしています。</a:t>
            </a:r>
          </a:p>
          <a:p>
            <a:r>
              <a:rPr lang="en-US" altLang="ja-JP" dirty="0"/>
              <a:t>% </a:t>
            </a:r>
            <a:r>
              <a:rPr lang="ja-JP" altLang="en-US" dirty="0"/>
              <a:t>は</a:t>
            </a:r>
            <a:r>
              <a:rPr lang="en-US" altLang="ja-JP" dirty="0"/>
              <a:t>SQL</a:t>
            </a:r>
            <a:r>
              <a:rPr lang="ja-JP" altLang="en-US" dirty="0"/>
              <a:t>でワイルドカードを表し、前後に付けることで部分一致検索が可能になります。</a:t>
            </a:r>
          </a:p>
          <a:p>
            <a:r>
              <a:rPr lang="ja-JP" altLang="en-US" dirty="0"/>
              <a:t>この例では、顧客名（</a:t>
            </a:r>
            <a:r>
              <a:rPr lang="en-US" altLang="ja-JP" dirty="0"/>
              <a:t>Name</a:t>
            </a:r>
            <a:r>
              <a:rPr lang="ja-JP" altLang="en-US" dirty="0"/>
              <a:t>）</a:t>
            </a:r>
            <a:r>
              <a:rPr lang="ja-JP" altLang="en-US" dirty="0" err="1"/>
              <a:t>か</a:t>
            </a:r>
            <a:r>
              <a:rPr lang="ja-JP" altLang="en-US" dirty="0"/>
              <a:t>顧客</a:t>
            </a:r>
            <a:r>
              <a:rPr lang="en-US" altLang="ja-JP" dirty="0"/>
              <a:t>ID</a:t>
            </a:r>
            <a:r>
              <a:rPr lang="ja-JP" altLang="en-US" dirty="0"/>
              <a:t>（</a:t>
            </a:r>
            <a:r>
              <a:rPr lang="en-US" altLang="ja-JP" dirty="0" err="1"/>
              <a:t>Cust_id</a:t>
            </a:r>
            <a:r>
              <a:rPr lang="ja-JP" altLang="en-US" dirty="0"/>
              <a:t>）のいずれかに部分一致するデータを検索します。</a:t>
            </a:r>
          </a:p>
          <a:p>
            <a:r>
              <a:rPr lang="ja-JP" altLang="en-US" dirty="0"/>
              <a:t>そうでない場合（正確な検索の場合）は、</a:t>
            </a:r>
            <a:r>
              <a:rPr lang="en-US" altLang="ja-JP" dirty="0"/>
              <a:t>Name </a:t>
            </a:r>
            <a:r>
              <a:rPr lang="ja-JP" altLang="en-US" dirty="0"/>
              <a:t>または </a:t>
            </a:r>
            <a:r>
              <a:rPr lang="en-US" altLang="ja-JP" dirty="0" err="1"/>
              <a:t>Cust_id</a:t>
            </a:r>
            <a:r>
              <a:rPr lang="en-US" altLang="ja-JP" dirty="0"/>
              <a:t> </a:t>
            </a:r>
            <a:r>
              <a:rPr lang="ja-JP" altLang="en-US" dirty="0"/>
              <a:t>に完全一致するデータを検索します。</a:t>
            </a:r>
            <a:endParaRPr kumimoji="1" lang="en-US" altLang="ja-JP" dirty="0"/>
          </a:p>
        </p:txBody>
      </p:sp>
      <p:sp>
        <p:nvSpPr>
          <p:cNvPr id="4" name="スライド番号プレースホルダー 3"/>
          <p:cNvSpPr>
            <a:spLocks noGrp="1"/>
          </p:cNvSpPr>
          <p:nvPr>
            <p:ph type="sldNum" sz="quarter" idx="5"/>
          </p:nvPr>
        </p:nvSpPr>
        <p:spPr/>
        <p:txBody>
          <a:bodyPr/>
          <a:lstStyle/>
          <a:p>
            <a:fld id="{6BA5C9DD-C8B7-4486-B0BE-63963AA3BC28}" type="slidenum">
              <a:rPr kumimoji="1" lang="ja-JP" altLang="en-US" smtClean="0"/>
              <a:t>9</a:t>
            </a:fld>
            <a:endParaRPr kumimoji="1" lang="ja-JP" altLang="en-US"/>
          </a:p>
        </p:txBody>
      </p:sp>
    </p:spTree>
    <p:extLst>
      <p:ext uri="{BB962C8B-B14F-4D97-AF65-F5344CB8AC3E}">
        <p14:creationId xmlns:p14="http://schemas.microsoft.com/office/powerpoint/2010/main" val="1337280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1C955-640F-42A2-9B85-C7A91B46FB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D8B2E8D-8FC6-4052-A23C-EACD578D8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03DDE1-5569-4B5A-A591-72681C957414}"/>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2AA48ED4-F709-4575-A6D9-7B601CFFFD8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F7F66E-9A44-4342-9FB2-A85C3DF2CA26}"/>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4478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039CBC-7466-41EB-819D-7FC8781F9F0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51DB62-3C43-4384-8E52-7AE8D373764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967CE5-7D07-4E48-AB2A-CC0E69399AFC}"/>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CFE88630-7956-4C08-9A5F-1C21D6E016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637C390-7EC2-4781-9859-CAEA62E59442}"/>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37423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E634B66-997E-46B6-B5FB-5BB24A0D3C2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9B76092-212A-47C9-A86A-EADD3E6E7DF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649961-9309-4F6A-85C4-47D731B2F4F2}"/>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81FCDCED-909C-474C-82C1-F4745D345F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5CCCBD-61A7-4405-A626-86D80C393110}"/>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98727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9765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7519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51893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60250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20164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48692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91219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9648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E20A24-E256-43A6-9305-E573AE4299E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7024C34-E314-4AFC-98EA-B729C6810D7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FBFAE3-F02D-421E-BFB5-D05C1C04AA78}"/>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1BC53602-49DB-4D11-95CE-936794A3D5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FF735A-7C81-4096-8BAA-0E3A3D03F90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75144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64150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14917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81225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497C54-D7E8-4B77-AEB6-4FD47CED381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ACD5AB7-0983-475A-B56C-9BAD472D3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2C50E1C-50AA-4477-BB2A-2A3B6DFC3DE2}"/>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F0C20035-E3F9-4B9B-9E20-2CB04180AB9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4852B0-1A21-45CF-B253-BEE978C47F8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98152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815059-C037-4D80-86ED-006050FE64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536333-7090-483F-9074-E13971608D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55FFF4C-D0FA-407A-A079-66FF60CE416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3B4E6A5-98B6-4194-993C-BFDD42D2B59F}"/>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a:extLst>
              <a:ext uri="{FF2B5EF4-FFF2-40B4-BE49-F238E27FC236}">
                <a16:creationId xmlns:a16="http://schemas.microsoft.com/office/drawing/2014/main" id="{F70372BF-A6C1-46AF-B0A2-4B8D7FD5955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68BA0B2-38AB-4297-80D9-01693EBD7DCD}"/>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79998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F471C-0AD0-4A4A-8061-A21B43EF115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1FFF9CF-7619-4071-8A49-4CD6059ACB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3033A71-5AAD-4DFF-8C38-EE02479B366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ECD706E-4DF7-48DA-ACDD-7FBBABEACB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9A6242F-C369-4E0D-802E-CA5BD256ADD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6C141C-0893-4ED3-94F0-59293DB223CA}"/>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8" name="フッター プレースホルダー 7">
            <a:extLst>
              <a:ext uri="{FF2B5EF4-FFF2-40B4-BE49-F238E27FC236}">
                <a16:creationId xmlns:a16="http://schemas.microsoft.com/office/drawing/2014/main" id="{438ECC9F-971F-40E9-8992-76A51183109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CD143C1-0E1C-4E7D-B636-87EA2A412FA8}"/>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1073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462C55-0A42-42FE-9EC5-CC3B8D29ACD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C32942B-2081-4822-8509-2F3C421C0C6F}"/>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4" name="フッター プレースホルダー 3">
            <a:extLst>
              <a:ext uri="{FF2B5EF4-FFF2-40B4-BE49-F238E27FC236}">
                <a16:creationId xmlns:a16="http://schemas.microsoft.com/office/drawing/2014/main" id="{4FB4809F-5BC8-4FCD-BE85-E596F61A62F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96163E0-FB3B-4A3E-AFC9-E0E8EC0650DE}"/>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8067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93541B0-691A-409F-985A-DBB701A82DA2}"/>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3" name="フッター プレースホルダー 2">
            <a:extLst>
              <a:ext uri="{FF2B5EF4-FFF2-40B4-BE49-F238E27FC236}">
                <a16:creationId xmlns:a16="http://schemas.microsoft.com/office/drawing/2014/main" id="{9C12540B-6FC4-4EE7-AC0D-CCEE987060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13317A-9BB9-40D8-A052-84E4350F442F}"/>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39940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5EA4F8-82F0-4533-B537-ADFAFB64BC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29C1660-C1C0-427D-AA04-355331879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F725FD8-5636-4AA8-B99B-69166F3C9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665BA0E-EC72-4BB0-8902-60CB8571D0DA}"/>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a:extLst>
              <a:ext uri="{FF2B5EF4-FFF2-40B4-BE49-F238E27FC236}">
                <a16:creationId xmlns:a16="http://schemas.microsoft.com/office/drawing/2014/main" id="{A0563C92-C06A-4B71-9B43-BC42A49E01E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FB6714A-E60A-4A2C-ACBD-C0A432269893}"/>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152263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38102-FE74-4622-AAC1-ED457634C0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938888A-43D9-4DB5-A24E-942CD4A604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3997110-81A9-456F-BCC2-39DC861DF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4D56110-42AB-4F56-9EFE-D8EA64FE75C2}"/>
              </a:ext>
            </a:extLst>
          </p:cNvPr>
          <p:cNvSpPr>
            <a:spLocks noGrp="1"/>
          </p:cNvSpPr>
          <p:nvPr>
            <p:ph type="dt" sz="half" idx="10"/>
          </p:nvPr>
        </p:nvSpPr>
        <p:spPr/>
        <p:txBody>
          <a:bodyPr/>
          <a:lstStyle/>
          <a:p>
            <a:fld id="{54490762-D966-4A64-B839-39FF825004B9}" type="datetimeFigureOut">
              <a:rPr kumimoji="1" lang="ja-JP" altLang="en-US" smtClean="0"/>
              <a:t>2024/9/19</a:t>
            </a:fld>
            <a:endParaRPr kumimoji="1" lang="ja-JP" altLang="en-US"/>
          </a:p>
        </p:txBody>
      </p:sp>
      <p:sp>
        <p:nvSpPr>
          <p:cNvPr id="6" name="フッター プレースホルダー 5">
            <a:extLst>
              <a:ext uri="{FF2B5EF4-FFF2-40B4-BE49-F238E27FC236}">
                <a16:creationId xmlns:a16="http://schemas.microsoft.com/office/drawing/2014/main" id="{5A49B1F0-80D7-4B99-8698-7519600DB3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FCE745-D692-46E7-BCCD-BE30D0357CA1}"/>
              </a:ext>
            </a:extLst>
          </p:cNvPr>
          <p:cNvSpPr>
            <a:spLocks noGrp="1"/>
          </p:cNvSpPr>
          <p:nvPr>
            <p:ph type="sldNum" sz="quarter" idx="12"/>
          </p:nvPr>
        </p:nvSpPr>
        <p:spPr/>
        <p:txBody>
          <a:body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274462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03BCF0B-FFE7-4288-8078-0493FCBD53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6DAAE04-4B81-4682-8F16-9E490AE8A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1A76D5-C6E6-45EB-AFEF-D5B7F6451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90762-D966-4A64-B839-39FF825004B9}" type="datetimeFigureOut">
              <a:rPr kumimoji="1" lang="ja-JP" altLang="en-US" smtClean="0"/>
              <a:t>2024/9/19</a:t>
            </a:fld>
            <a:endParaRPr kumimoji="1" lang="ja-JP" altLang="en-US"/>
          </a:p>
        </p:txBody>
      </p:sp>
      <p:sp>
        <p:nvSpPr>
          <p:cNvPr id="5" name="フッター プレースホルダー 4">
            <a:extLst>
              <a:ext uri="{FF2B5EF4-FFF2-40B4-BE49-F238E27FC236}">
                <a16:creationId xmlns:a16="http://schemas.microsoft.com/office/drawing/2014/main" id="{C6737BE0-ED49-4863-A6B9-E01434172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E858906-3236-48AC-A9AB-531863CCD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382899241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90762-D966-4A64-B839-39FF825004B9}" type="datetimeFigureOut">
              <a:rPr kumimoji="1" lang="ja-JP" altLang="en-US" smtClean="0"/>
              <a:t>2024/9/19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14422-E5B8-466E-935A-989552728980}" type="slidenum">
              <a:rPr kumimoji="1" lang="ja-JP" altLang="en-US" smtClean="0"/>
              <a:t>‹#›</a:t>
            </a:fld>
            <a:endParaRPr kumimoji="1" lang="ja-JP" altLang="en-US"/>
          </a:p>
        </p:txBody>
      </p:sp>
    </p:spTree>
    <p:extLst>
      <p:ext uri="{BB962C8B-B14F-4D97-AF65-F5344CB8AC3E}">
        <p14:creationId xmlns:p14="http://schemas.microsoft.com/office/powerpoint/2010/main" val="884547679"/>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47A55AB-7A29-4232-9181-AD47A2323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041400"/>
            <a:ext cx="9144000" cy="1391602"/>
          </a:xfrm>
        </p:spPr>
        <p:txBody>
          <a:bodyPr>
            <a:normAutofit/>
          </a:bodyPr>
          <a:lstStyle/>
          <a:p>
            <a:r>
              <a:rPr lang="ja-JP" altLang="en-US"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本の購入者管理システム</a:t>
            </a:r>
            <a:endParaRPr kumimoji="1" lang="ja-JP" altLang="en-US"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1524000" y="4424998"/>
            <a:ext cx="9893808" cy="1655762"/>
          </a:xfrm>
        </p:spPr>
        <p:txBody>
          <a:bodyPr>
            <a:normAutofit fontScale="85000" lnSpcReduction="10000"/>
          </a:bodyPr>
          <a:lstStyle/>
          <a:p>
            <a:pPr algn="l"/>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日付　　　</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９</a:t>
            </a:r>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月</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１９</a:t>
            </a:r>
            <a:r>
              <a:rPr kumimoji="1"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日</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班名　　アイビクション</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班員名　リーダー：赤嶺昂太　サブリーダー：鹿島翔太　上原芙沙</a:t>
            </a:r>
            <a:endPar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r>
              <a:rPr lang="en-US" altLang="ja-JP"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a:t>
            </a:r>
            <a:r>
              <a:rPr lang="ja-JP" altLang="en-US" sz="2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メンバー：板井駿佳　牧紫　堤慎吾</a:t>
            </a:r>
            <a:endParaRPr lang="en-US" altLang="ja-JP"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endParaRPr kumimoji="1" lang="ja-JP" altLang="en-US" dirty="0">
              <a:solidFill>
                <a:schemeClr val="tx1">
                  <a:lumMod val="65000"/>
                  <a:lumOff val="35000"/>
                </a:schemeClr>
              </a:solidFill>
            </a:endParaRPr>
          </a:p>
        </p:txBody>
      </p:sp>
      <p:pic>
        <p:nvPicPr>
          <p:cNvPr id="6" name="図 5">
            <a:extLst>
              <a:ext uri="{FF2B5EF4-FFF2-40B4-BE49-F238E27FC236}">
                <a16:creationId xmlns:a16="http://schemas.microsoft.com/office/drawing/2014/main" id="{5BEBC48A-EC81-40B6-BD33-47BF104E41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396" y="2173870"/>
            <a:ext cx="1975113" cy="2084552"/>
          </a:xfrm>
          <a:prstGeom prst="rect">
            <a:avLst/>
          </a:prstGeom>
        </p:spPr>
      </p:pic>
      <p:pic>
        <p:nvPicPr>
          <p:cNvPr id="8" name="図 7">
            <a:extLst>
              <a:ext uri="{FF2B5EF4-FFF2-40B4-BE49-F238E27FC236}">
                <a16:creationId xmlns:a16="http://schemas.microsoft.com/office/drawing/2014/main" id="{1FF99579-3DDE-437F-992E-22A5C75199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9523" y="2707758"/>
            <a:ext cx="2050382" cy="2250076"/>
          </a:xfrm>
          <a:prstGeom prst="rect">
            <a:avLst/>
          </a:prstGeom>
        </p:spPr>
      </p:pic>
      <p:pic>
        <p:nvPicPr>
          <p:cNvPr id="10" name="図 9">
            <a:extLst>
              <a:ext uri="{FF2B5EF4-FFF2-40B4-BE49-F238E27FC236}">
                <a16:creationId xmlns:a16="http://schemas.microsoft.com/office/drawing/2014/main" id="{AC245BBC-E29A-4297-BBC0-A2F75D1834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9226" y="4723040"/>
            <a:ext cx="1975114" cy="2266863"/>
          </a:xfrm>
          <a:prstGeom prst="rect">
            <a:avLst/>
          </a:prstGeom>
        </p:spPr>
      </p:pic>
      <p:pic>
        <p:nvPicPr>
          <p:cNvPr id="12" name="図 11">
            <a:extLst>
              <a:ext uri="{FF2B5EF4-FFF2-40B4-BE49-F238E27FC236}">
                <a16:creationId xmlns:a16="http://schemas.microsoft.com/office/drawing/2014/main" id="{E4EC061D-A020-4943-97ED-FBFB73A2E8BB}"/>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6200"/>
                    </a14:imgEffect>
                  </a14:imgLayer>
                </a14:imgProps>
              </a:ext>
              <a:ext uri="{28A0092B-C50C-407E-A947-70E740481C1C}">
                <a14:useLocalDpi xmlns:a14="http://schemas.microsoft.com/office/drawing/2010/main" val="0"/>
              </a:ext>
            </a:extLst>
          </a:blip>
          <a:stretch>
            <a:fillRect/>
          </a:stretch>
        </p:blipFill>
        <p:spPr>
          <a:xfrm flipH="1">
            <a:off x="496078" y="4777672"/>
            <a:ext cx="950102" cy="2084552"/>
          </a:xfrm>
          <a:prstGeom prst="rect">
            <a:avLst/>
          </a:prstGeom>
        </p:spPr>
      </p:pic>
    </p:spTree>
    <p:extLst>
      <p:ext uri="{BB962C8B-B14F-4D97-AF65-F5344CB8AC3E}">
        <p14:creationId xmlns:p14="http://schemas.microsoft.com/office/powerpoint/2010/main" val="409615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1+#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1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350" fill="hold"/>
                                        <p:tgtEl>
                                          <p:spTgt spid="10"/>
                                        </p:tgtEl>
                                        <p:attrNameLst>
                                          <p:attrName>ppt_x</p:attrName>
                                        </p:attrNameLst>
                                      </p:cBhvr>
                                      <p:tavLst>
                                        <p:tav tm="0">
                                          <p:val>
                                            <p:strVal val="#ppt_x"/>
                                          </p:val>
                                        </p:tav>
                                        <p:tav tm="100000">
                                          <p:val>
                                            <p:strVal val="#ppt_x"/>
                                          </p:val>
                                        </p:tav>
                                      </p:tavLst>
                                    </p:anim>
                                    <p:anim calcmode="lin" valueType="num">
                                      <p:cBhvr additive="base">
                                        <p:cTn id="17" dur="135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0" fill="hold"/>
                                        <p:tgtEl>
                                          <p:spTgt spid="12"/>
                                        </p:tgtEl>
                                        <p:attrNameLst>
                                          <p:attrName>ppt_x</p:attrName>
                                        </p:attrNameLst>
                                      </p:cBhvr>
                                      <p:tavLst>
                                        <p:tav tm="0">
                                          <p:val>
                                            <p:strVal val="0-#ppt_w/2"/>
                                          </p:val>
                                        </p:tav>
                                        <p:tav tm="100000">
                                          <p:val>
                                            <p:strVal val="#ppt_x"/>
                                          </p:val>
                                        </p:tav>
                                      </p:tavLst>
                                    </p:anim>
                                    <p:anim calcmode="lin" valueType="num">
                                      <p:cBhvr additive="base">
                                        <p:cTn id="21" dur="5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38200" y="2766218"/>
            <a:ext cx="10515600" cy="1325563"/>
          </a:xfrm>
        </p:spPr>
        <p:txBody>
          <a:bodyPr/>
          <a:lstStyle/>
          <a:p>
            <a:pPr algn="ctr"/>
            <a:r>
              <a:rPr kumimoji="1" lang="ja-JP" altLang="en-US" dirty="0">
                <a:latin typeface="HG丸ｺﾞｼｯｸM-PRO" panose="020F0600000000000000" pitchFamily="50" charset="-128"/>
                <a:ea typeface="HG丸ｺﾞｼｯｸM-PRO" panose="020F0600000000000000" pitchFamily="50" charset="-128"/>
              </a:rPr>
              <a:t>質疑応答</a:t>
            </a:r>
          </a:p>
        </p:txBody>
      </p:sp>
      <p:pic>
        <p:nvPicPr>
          <p:cNvPr id="4" name="図 3">
            <a:extLst>
              <a:ext uri="{FF2B5EF4-FFF2-40B4-BE49-F238E27FC236}">
                <a16:creationId xmlns:a16="http://schemas.microsoft.com/office/drawing/2014/main" id="{4CC40F55-56D9-47A6-AC81-486E13020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29" y="5143500"/>
            <a:ext cx="1714500" cy="1714500"/>
          </a:xfrm>
          <a:prstGeom prst="rect">
            <a:avLst/>
          </a:prstGeom>
        </p:spPr>
      </p:pic>
      <p:pic>
        <p:nvPicPr>
          <p:cNvPr id="6" name="図 5">
            <a:extLst>
              <a:ext uri="{FF2B5EF4-FFF2-40B4-BE49-F238E27FC236}">
                <a16:creationId xmlns:a16="http://schemas.microsoft.com/office/drawing/2014/main" id="{489C6E69-5D46-4B3C-A245-62DE32598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953429" y="5143499"/>
            <a:ext cx="1714500" cy="1714500"/>
          </a:xfrm>
          <a:prstGeom prst="rect">
            <a:avLst/>
          </a:prstGeom>
        </p:spPr>
      </p:pic>
      <p:pic>
        <p:nvPicPr>
          <p:cNvPr id="7" name="図 6">
            <a:extLst>
              <a:ext uri="{FF2B5EF4-FFF2-40B4-BE49-F238E27FC236}">
                <a16:creationId xmlns:a16="http://schemas.microsoft.com/office/drawing/2014/main" id="{33E74BFE-D20F-48C6-8B74-95F523416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219669" y="5143500"/>
            <a:ext cx="1714500" cy="1714500"/>
          </a:xfrm>
          <a:prstGeom prst="rect">
            <a:avLst/>
          </a:prstGeom>
        </p:spPr>
      </p:pic>
      <p:pic>
        <p:nvPicPr>
          <p:cNvPr id="9" name="図 8">
            <a:extLst>
              <a:ext uri="{FF2B5EF4-FFF2-40B4-BE49-F238E27FC236}">
                <a16:creationId xmlns:a16="http://schemas.microsoft.com/office/drawing/2014/main" id="{CA5B1D9A-9826-45CB-9819-47C57D5CA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824" y="338025"/>
            <a:ext cx="2752948" cy="2752948"/>
          </a:xfrm>
          <a:prstGeom prst="rect">
            <a:avLst/>
          </a:prstGeom>
        </p:spPr>
      </p:pic>
      <p:pic>
        <p:nvPicPr>
          <p:cNvPr id="8" name="図 7">
            <a:extLst>
              <a:ext uri="{FF2B5EF4-FFF2-40B4-BE49-F238E27FC236}">
                <a16:creationId xmlns:a16="http://schemas.microsoft.com/office/drawing/2014/main" id="{9C15AC8D-45AA-4D3C-9235-3714B00A8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485909" y="5143495"/>
            <a:ext cx="1714500" cy="1714500"/>
          </a:xfrm>
          <a:prstGeom prst="rect">
            <a:avLst/>
          </a:prstGeom>
        </p:spPr>
      </p:pic>
      <p:pic>
        <p:nvPicPr>
          <p:cNvPr id="10" name="図 9">
            <a:extLst>
              <a:ext uri="{FF2B5EF4-FFF2-40B4-BE49-F238E27FC236}">
                <a16:creationId xmlns:a16="http://schemas.microsoft.com/office/drawing/2014/main" id="{7185F8A9-054B-49C2-8844-1D2C63D1F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352920" y="5143497"/>
            <a:ext cx="1714500" cy="1714500"/>
          </a:xfrm>
          <a:prstGeom prst="rect">
            <a:avLst/>
          </a:prstGeom>
        </p:spPr>
      </p:pic>
      <p:pic>
        <p:nvPicPr>
          <p:cNvPr id="11" name="図 10">
            <a:extLst>
              <a:ext uri="{FF2B5EF4-FFF2-40B4-BE49-F238E27FC236}">
                <a16:creationId xmlns:a16="http://schemas.microsoft.com/office/drawing/2014/main" id="{E5E19EAA-3AD7-4EAB-8758-046B7A774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80980" y="5143500"/>
            <a:ext cx="1714500" cy="1714500"/>
          </a:xfrm>
          <a:prstGeom prst="rect">
            <a:avLst/>
          </a:prstGeom>
        </p:spPr>
      </p:pic>
      <p:pic>
        <p:nvPicPr>
          <p:cNvPr id="12" name="図 11">
            <a:extLst>
              <a:ext uri="{FF2B5EF4-FFF2-40B4-BE49-F238E27FC236}">
                <a16:creationId xmlns:a16="http://schemas.microsoft.com/office/drawing/2014/main" id="{76185AC4-6CC8-4F18-BB1E-3F1094767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628516" y="5143500"/>
            <a:ext cx="1714500" cy="1714500"/>
          </a:xfrm>
          <a:prstGeom prst="rect">
            <a:avLst/>
          </a:prstGeom>
        </p:spPr>
      </p:pic>
      <p:pic>
        <p:nvPicPr>
          <p:cNvPr id="13" name="図 12">
            <a:extLst>
              <a:ext uri="{FF2B5EF4-FFF2-40B4-BE49-F238E27FC236}">
                <a16:creationId xmlns:a16="http://schemas.microsoft.com/office/drawing/2014/main" id="{3911D1D5-45B9-42AB-8671-1C04D17470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76218" y="5143494"/>
            <a:ext cx="1714500" cy="1714500"/>
          </a:xfrm>
          <a:prstGeom prst="rect">
            <a:avLst/>
          </a:prstGeom>
        </p:spPr>
      </p:pic>
      <p:pic>
        <p:nvPicPr>
          <p:cNvPr id="14" name="図 13">
            <a:extLst>
              <a:ext uri="{FF2B5EF4-FFF2-40B4-BE49-F238E27FC236}">
                <a16:creationId xmlns:a16="http://schemas.microsoft.com/office/drawing/2014/main" id="{A43ABE06-E5B5-4CC7-9D97-6F36F0D17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852029" y="5143500"/>
            <a:ext cx="1714500" cy="1714500"/>
          </a:xfrm>
          <a:prstGeom prst="rect">
            <a:avLst/>
          </a:prstGeom>
        </p:spPr>
      </p:pic>
      <p:pic>
        <p:nvPicPr>
          <p:cNvPr id="15" name="図 14">
            <a:extLst>
              <a:ext uri="{FF2B5EF4-FFF2-40B4-BE49-F238E27FC236}">
                <a16:creationId xmlns:a16="http://schemas.microsoft.com/office/drawing/2014/main" id="{FC3F607D-7E4F-417C-9C09-1B807F2F6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71289" y="5143494"/>
            <a:ext cx="1714500" cy="1714500"/>
          </a:xfrm>
          <a:prstGeom prst="rect">
            <a:avLst/>
          </a:prstGeom>
        </p:spPr>
      </p:pic>
      <p:pic>
        <p:nvPicPr>
          <p:cNvPr id="16" name="図 15">
            <a:extLst>
              <a:ext uri="{FF2B5EF4-FFF2-40B4-BE49-F238E27FC236}">
                <a16:creationId xmlns:a16="http://schemas.microsoft.com/office/drawing/2014/main" id="{CEC81EFD-7CB5-43D2-AF60-4C1C58CEF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4525" y="5143489"/>
            <a:ext cx="1714500" cy="1714500"/>
          </a:xfrm>
          <a:prstGeom prst="rect">
            <a:avLst/>
          </a:prstGeom>
        </p:spPr>
      </p:pic>
    </p:spTree>
    <p:extLst>
      <p:ext uri="{BB962C8B-B14F-4D97-AF65-F5344CB8AC3E}">
        <p14:creationId xmlns:p14="http://schemas.microsoft.com/office/powerpoint/2010/main" val="382205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110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par>
                          <p:cTn id="37" fill="hold">
                            <p:stCondLst>
                              <p:cond delay="310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p:stCondLst>
                              <p:cond delay="41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26" presetClass="entr" presetSubtype="0" fill="hold" nodeType="withEffect">
                                  <p:stCondLst>
                                    <p:cond delay="20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580">
                                          <p:stCondLst>
                                            <p:cond delay="0"/>
                                          </p:stCondLst>
                                        </p:cTn>
                                        <p:tgtEl>
                                          <p:spTgt spid="8"/>
                                        </p:tgtEl>
                                      </p:cBhvr>
                                    </p:animEffect>
                                    <p:anim calcmode="lin" valueType="num">
                                      <p:cBhvr>
                                        <p:cTn id="5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5" dur="26">
                                          <p:stCondLst>
                                            <p:cond delay="650"/>
                                          </p:stCondLst>
                                        </p:cTn>
                                        <p:tgtEl>
                                          <p:spTgt spid="8"/>
                                        </p:tgtEl>
                                      </p:cBhvr>
                                      <p:to x="100000" y="60000"/>
                                    </p:animScale>
                                    <p:animScale>
                                      <p:cBhvr>
                                        <p:cTn id="56" dur="166" decel="50000">
                                          <p:stCondLst>
                                            <p:cond delay="676"/>
                                          </p:stCondLst>
                                        </p:cTn>
                                        <p:tgtEl>
                                          <p:spTgt spid="8"/>
                                        </p:tgtEl>
                                      </p:cBhvr>
                                      <p:to x="100000" y="100000"/>
                                    </p:animScale>
                                    <p:animScale>
                                      <p:cBhvr>
                                        <p:cTn id="57" dur="26">
                                          <p:stCondLst>
                                            <p:cond delay="1312"/>
                                          </p:stCondLst>
                                        </p:cTn>
                                        <p:tgtEl>
                                          <p:spTgt spid="8"/>
                                        </p:tgtEl>
                                      </p:cBhvr>
                                      <p:to x="100000" y="80000"/>
                                    </p:animScale>
                                    <p:animScale>
                                      <p:cBhvr>
                                        <p:cTn id="58" dur="166" decel="50000">
                                          <p:stCondLst>
                                            <p:cond delay="1338"/>
                                          </p:stCondLst>
                                        </p:cTn>
                                        <p:tgtEl>
                                          <p:spTgt spid="8"/>
                                        </p:tgtEl>
                                      </p:cBhvr>
                                      <p:to x="100000" y="100000"/>
                                    </p:animScale>
                                    <p:animScale>
                                      <p:cBhvr>
                                        <p:cTn id="59" dur="26">
                                          <p:stCondLst>
                                            <p:cond delay="1642"/>
                                          </p:stCondLst>
                                        </p:cTn>
                                        <p:tgtEl>
                                          <p:spTgt spid="8"/>
                                        </p:tgtEl>
                                      </p:cBhvr>
                                      <p:to x="100000" y="90000"/>
                                    </p:animScale>
                                    <p:animScale>
                                      <p:cBhvr>
                                        <p:cTn id="60" dur="166" decel="50000">
                                          <p:stCondLst>
                                            <p:cond delay="1668"/>
                                          </p:stCondLst>
                                        </p:cTn>
                                        <p:tgtEl>
                                          <p:spTgt spid="8"/>
                                        </p:tgtEl>
                                      </p:cBhvr>
                                      <p:to x="100000" y="100000"/>
                                    </p:animScale>
                                    <p:animScale>
                                      <p:cBhvr>
                                        <p:cTn id="61" dur="26">
                                          <p:stCondLst>
                                            <p:cond delay="1808"/>
                                          </p:stCondLst>
                                        </p:cTn>
                                        <p:tgtEl>
                                          <p:spTgt spid="8"/>
                                        </p:tgtEl>
                                      </p:cBhvr>
                                      <p:to x="100000" y="95000"/>
                                    </p:animScale>
                                    <p:animScale>
                                      <p:cBhvr>
                                        <p:cTn id="62" dur="166" decel="50000">
                                          <p:stCondLst>
                                            <p:cond delay="1834"/>
                                          </p:stCondLst>
                                        </p:cTn>
                                        <p:tgtEl>
                                          <p:spTgt spid="8"/>
                                        </p:tgtEl>
                                      </p:cBhvr>
                                      <p:to x="100000" y="100000"/>
                                    </p:animScale>
                                  </p:childTnLst>
                                </p:cTn>
                              </p:par>
                              <p:par>
                                <p:cTn id="63" presetID="26" presetClass="entr" presetSubtype="0" fill="hold" nodeType="withEffect">
                                  <p:stCondLst>
                                    <p:cond delay="1100"/>
                                  </p:stCondLst>
                                  <p:childTnLst>
                                    <p:set>
                                      <p:cBhvr>
                                        <p:cTn id="64" dur="1" fill="hold">
                                          <p:stCondLst>
                                            <p:cond delay="0"/>
                                          </p:stCondLst>
                                        </p:cTn>
                                        <p:tgtEl>
                                          <p:spTgt spid="10"/>
                                        </p:tgtEl>
                                        <p:attrNameLst>
                                          <p:attrName>style.visibility</p:attrName>
                                        </p:attrNameLst>
                                      </p:cBhvr>
                                      <p:to>
                                        <p:strVal val="visible"/>
                                      </p:to>
                                    </p:set>
                                    <p:animEffect transition="in" filter="wipe(down)">
                                      <p:cBhvr>
                                        <p:cTn id="65" dur="580">
                                          <p:stCondLst>
                                            <p:cond delay="0"/>
                                          </p:stCondLst>
                                        </p:cTn>
                                        <p:tgtEl>
                                          <p:spTgt spid="10"/>
                                        </p:tgtEl>
                                      </p:cBhvr>
                                    </p:animEffect>
                                    <p:anim calcmode="lin" valueType="num">
                                      <p:cBhvr>
                                        <p:cTn id="6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1" dur="26">
                                          <p:stCondLst>
                                            <p:cond delay="650"/>
                                          </p:stCondLst>
                                        </p:cTn>
                                        <p:tgtEl>
                                          <p:spTgt spid="10"/>
                                        </p:tgtEl>
                                      </p:cBhvr>
                                      <p:to x="100000" y="60000"/>
                                    </p:animScale>
                                    <p:animScale>
                                      <p:cBhvr>
                                        <p:cTn id="72" dur="166" decel="50000">
                                          <p:stCondLst>
                                            <p:cond delay="676"/>
                                          </p:stCondLst>
                                        </p:cTn>
                                        <p:tgtEl>
                                          <p:spTgt spid="10"/>
                                        </p:tgtEl>
                                      </p:cBhvr>
                                      <p:to x="100000" y="100000"/>
                                    </p:animScale>
                                    <p:animScale>
                                      <p:cBhvr>
                                        <p:cTn id="73" dur="26">
                                          <p:stCondLst>
                                            <p:cond delay="1312"/>
                                          </p:stCondLst>
                                        </p:cTn>
                                        <p:tgtEl>
                                          <p:spTgt spid="10"/>
                                        </p:tgtEl>
                                      </p:cBhvr>
                                      <p:to x="100000" y="80000"/>
                                    </p:animScale>
                                    <p:animScale>
                                      <p:cBhvr>
                                        <p:cTn id="74" dur="166" decel="50000">
                                          <p:stCondLst>
                                            <p:cond delay="1338"/>
                                          </p:stCondLst>
                                        </p:cTn>
                                        <p:tgtEl>
                                          <p:spTgt spid="10"/>
                                        </p:tgtEl>
                                      </p:cBhvr>
                                      <p:to x="100000" y="100000"/>
                                    </p:animScale>
                                    <p:animScale>
                                      <p:cBhvr>
                                        <p:cTn id="75" dur="26">
                                          <p:stCondLst>
                                            <p:cond delay="1642"/>
                                          </p:stCondLst>
                                        </p:cTn>
                                        <p:tgtEl>
                                          <p:spTgt spid="10"/>
                                        </p:tgtEl>
                                      </p:cBhvr>
                                      <p:to x="100000" y="90000"/>
                                    </p:animScale>
                                    <p:animScale>
                                      <p:cBhvr>
                                        <p:cTn id="76" dur="166" decel="50000">
                                          <p:stCondLst>
                                            <p:cond delay="1668"/>
                                          </p:stCondLst>
                                        </p:cTn>
                                        <p:tgtEl>
                                          <p:spTgt spid="10"/>
                                        </p:tgtEl>
                                      </p:cBhvr>
                                      <p:to x="100000" y="100000"/>
                                    </p:animScale>
                                    <p:animScale>
                                      <p:cBhvr>
                                        <p:cTn id="77" dur="26">
                                          <p:stCondLst>
                                            <p:cond delay="1808"/>
                                          </p:stCondLst>
                                        </p:cTn>
                                        <p:tgtEl>
                                          <p:spTgt spid="10"/>
                                        </p:tgtEl>
                                      </p:cBhvr>
                                      <p:to x="100000" y="95000"/>
                                    </p:animScale>
                                    <p:animScale>
                                      <p:cBhvr>
                                        <p:cTn id="78" dur="166" decel="50000">
                                          <p:stCondLst>
                                            <p:cond delay="1834"/>
                                          </p:stCondLst>
                                        </p:cTn>
                                        <p:tgtEl>
                                          <p:spTgt spid="10"/>
                                        </p:tgtEl>
                                      </p:cBhvr>
                                      <p:to x="100000" y="100000"/>
                                    </p:animScale>
                                  </p:childTnLst>
                                </p:cTn>
                              </p:par>
                              <p:par>
                                <p:cTn id="79" presetID="26" presetClass="entr" presetSubtype="0" fill="hold" nodeType="withEffect">
                                  <p:stCondLst>
                                    <p:cond delay="2000"/>
                                  </p:stCondLst>
                                  <p:childTnLst>
                                    <p:set>
                                      <p:cBhvr>
                                        <p:cTn id="80" dur="1" fill="hold">
                                          <p:stCondLst>
                                            <p:cond delay="0"/>
                                          </p:stCondLst>
                                        </p:cTn>
                                        <p:tgtEl>
                                          <p:spTgt spid="11"/>
                                        </p:tgtEl>
                                        <p:attrNameLst>
                                          <p:attrName>style.visibility</p:attrName>
                                        </p:attrNameLst>
                                      </p:cBhvr>
                                      <p:to>
                                        <p:strVal val="visible"/>
                                      </p:to>
                                    </p:set>
                                    <p:animEffect transition="in" filter="wipe(down)">
                                      <p:cBhvr>
                                        <p:cTn id="81" dur="580">
                                          <p:stCondLst>
                                            <p:cond delay="0"/>
                                          </p:stCondLst>
                                        </p:cTn>
                                        <p:tgtEl>
                                          <p:spTgt spid="11"/>
                                        </p:tgtEl>
                                      </p:cBhvr>
                                    </p:animEffect>
                                    <p:anim calcmode="lin" valueType="num">
                                      <p:cBhvr>
                                        <p:cTn id="8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87" dur="26">
                                          <p:stCondLst>
                                            <p:cond delay="650"/>
                                          </p:stCondLst>
                                        </p:cTn>
                                        <p:tgtEl>
                                          <p:spTgt spid="11"/>
                                        </p:tgtEl>
                                      </p:cBhvr>
                                      <p:to x="100000" y="60000"/>
                                    </p:animScale>
                                    <p:animScale>
                                      <p:cBhvr>
                                        <p:cTn id="88" dur="166" decel="50000">
                                          <p:stCondLst>
                                            <p:cond delay="676"/>
                                          </p:stCondLst>
                                        </p:cTn>
                                        <p:tgtEl>
                                          <p:spTgt spid="11"/>
                                        </p:tgtEl>
                                      </p:cBhvr>
                                      <p:to x="100000" y="100000"/>
                                    </p:animScale>
                                    <p:animScale>
                                      <p:cBhvr>
                                        <p:cTn id="89" dur="26">
                                          <p:stCondLst>
                                            <p:cond delay="1312"/>
                                          </p:stCondLst>
                                        </p:cTn>
                                        <p:tgtEl>
                                          <p:spTgt spid="11"/>
                                        </p:tgtEl>
                                      </p:cBhvr>
                                      <p:to x="100000" y="80000"/>
                                    </p:animScale>
                                    <p:animScale>
                                      <p:cBhvr>
                                        <p:cTn id="90" dur="166" decel="50000">
                                          <p:stCondLst>
                                            <p:cond delay="1338"/>
                                          </p:stCondLst>
                                        </p:cTn>
                                        <p:tgtEl>
                                          <p:spTgt spid="11"/>
                                        </p:tgtEl>
                                      </p:cBhvr>
                                      <p:to x="100000" y="100000"/>
                                    </p:animScale>
                                    <p:animScale>
                                      <p:cBhvr>
                                        <p:cTn id="91" dur="26">
                                          <p:stCondLst>
                                            <p:cond delay="1642"/>
                                          </p:stCondLst>
                                        </p:cTn>
                                        <p:tgtEl>
                                          <p:spTgt spid="11"/>
                                        </p:tgtEl>
                                      </p:cBhvr>
                                      <p:to x="100000" y="90000"/>
                                    </p:animScale>
                                    <p:animScale>
                                      <p:cBhvr>
                                        <p:cTn id="92" dur="166" decel="50000">
                                          <p:stCondLst>
                                            <p:cond delay="1668"/>
                                          </p:stCondLst>
                                        </p:cTn>
                                        <p:tgtEl>
                                          <p:spTgt spid="11"/>
                                        </p:tgtEl>
                                      </p:cBhvr>
                                      <p:to x="100000" y="100000"/>
                                    </p:animScale>
                                    <p:animScale>
                                      <p:cBhvr>
                                        <p:cTn id="93" dur="26">
                                          <p:stCondLst>
                                            <p:cond delay="1808"/>
                                          </p:stCondLst>
                                        </p:cTn>
                                        <p:tgtEl>
                                          <p:spTgt spid="11"/>
                                        </p:tgtEl>
                                      </p:cBhvr>
                                      <p:to x="100000" y="95000"/>
                                    </p:animScale>
                                    <p:animScale>
                                      <p:cBhvr>
                                        <p:cTn id="94" dur="166" decel="50000">
                                          <p:stCondLst>
                                            <p:cond delay="1834"/>
                                          </p:stCondLst>
                                        </p:cTn>
                                        <p:tgtEl>
                                          <p:spTgt spid="11"/>
                                        </p:tgtEl>
                                      </p:cBhvr>
                                      <p:to x="100000" y="100000"/>
                                    </p:animScale>
                                  </p:childTnLst>
                                </p:cTn>
                              </p:par>
                              <p:par>
                                <p:cTn id="95" presetID="26" presetClass="entr" presetSubtype="0" fill="hold" nodeType="withEffect">
                                  <p:stCondLst>
                                    <p:cond delay="1100"/>
                                  </p:stCondLst>
                                  <p:childTnLst>
                                    <p:set>
                                      <p:cBhvr>
                                        <p:cTn id="96" dur="1" fill="hold">
                                          <p:stCondLst>
                                            <p:cond delay="0"/>
                                          </p:stCondLst>
                                        </p:cTn>
                                        <p:tgtEl>
                                          <p:spTgt spid="12"/>
                                        </p:tgtEl>
                                        <p:attrNameLst>
                                          <p:attrName>style.visibility</p:attrName>
                                        </p:attrNameLst>
                                      </p:cBhvr>
                                      <p:to>
                                        <p:strVal val="visible"/>
                                      </p:to>
                                    </p:set>
                                    <p:animEffect transition="in" filter="wipe(down)">
                                      <p:cBhvr>
                                        <p:cTn id="97" dur="580">
                                          <p:stCondLst>
                                            <p:cond delay="0"/>
                                          </p:stCondLst>
                                        </p:cTn>
                                        <p:tgtEl>
                                          <p:spTgt spid="12"/>
                                        </p:tgtEl>
                                      </p:cBhvr>
                                    </p:animEffect>
                                    <p:anim calcmode="lin" valueType="num">
                                      <p:cBhvr>
                                        <p:cTn id="9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03" dur="26">
                                          <p:stCondLst>
                                            <p:cond delay="650"/>
                                          </p:stCondLst>
                                        </p:cTn>
                                        <p:tgtEl>
                                          <p:spTgt spid="12"/>
                                        </p:tgtEl>
                                      </p:cBhvr>
                                      <p:to x="100000" y="60000"/>
                                    </p:animScale>
                                    <p:animScale>
                                      <p:cBhvr>
                                        <p:cTn id="104" dur="166" decel="50000">
                                          <p:stCondLst>
                                            <p:cond delay="676"/>
                                          </p:stCondLst>
                                        </p:cTn>
                                        <p:tgtEl>
                                          <p:spTgt spid="12"/>
                                        </p:tgtEl>
                                      </p:cBhvr>
                                      <p:to x="100000" y="100000"/>
                                    </p:animScale>
                                    <p:animScale>
                                      <p:cBhvr>
                                        <p:cTn id="105" dur="26">
                                          <p:stCondLst>
                                            <p:cond delay="1312"/>
                                          </p:stCondLst>
                                        </p:cTn>
                                        <p:tgtEl>
                                          <p:spTgt spid="12"/>
                                        </p:tgtEl>
                                      </p:cBhvr>
                                      <p:to x="100000" y="80000"/>
                                    </p:animScale>
                                    <p:animScale>
                                      <p:cBhvr>
                                        <p:cTn id="106" dur="166" decel="50000">
                                          <p:stCondLst>
                                            <p:cond delay="1338"/>
                                          </p:stCondLst>
                                        </p:cTn>
                                        <p:tgtEl>
                                          <p:spTgt spid="12"/>
                                        </p:tgtEl>
                                      </p:cBhvr>
                                      <p:to x="100000" y="100000"/>
                                    </p:animScale>
                                    <p:animScale>
                                      <p:cBhvr>
                                        <p:cTn id="107" dur="26">
                                          <p:stCondLst>
                                            <p:cond delay="1642"/>
                                          </p:stCondLst>
                                        </p:cTn>
                                        <p:tgtEl>
                                          <p:spTgt spid="12"/>
                                        </p:tgtEl>
                                      </p:cBhvr>
                                      <p:to x="100000" y="90000"/>
                                    </p:animScale>
                                    <p:animScale>
                                      <p:cBhvr>
                                        <p:cTn id="108" dur="166" decel="50000">
                                          <p:stCondLst>
                                            <p:cond delay="1668"/>
                                          </p:stCondLst>
                                        </p:cTn>
                                        <p:tgtEl>
                                          <p:spTgt spid="12"/>
                                        </p:tgtEl>
                                      </p:cBhvr>
                                      <p:to x="100000" y="100000"/>
                                    </p:animScale>
                                    <p:animScale>
                                      <p:cBhvr>
                                        <p:cTn id="109" dur="26">
                                          <p:stCondLst>
                                            <p:cond delay="1808"/>
                                          </p:stCondLst>
                                        </p:cTn>
                                        <p:tgtEl>
                                          <p:spTgt spid="12"/>
                                        </p:tgtEl>
                                      </p:cBhvr>
                                      <p:to x="100000" y="95000"/>
                                    </p:animScale>
                                    <p:animScale>
                                      <p:cBhvr>
                                        <p:cTn id="110" dur="166" decel="50000">
                                          <p:stCondLst>
                                            <p:cond delay="1834"/>
                                          </p:stCondLst>
                                        </p:cTn>
                                        <p:tgtEl>
                                          <p:spTgt spid="12"/>
                                        </p:tgtEl>
                                      </p:cBhvr>
                                      <p:to x="100000" y="100000"/>
                                    </p:animScale>
                                  </p:childTnLst>
                                </p:cTn>
                              </p:par>
                              <p:par>
                                <p:cTn id="111" presetID="26" presetClass="entr" presetSubtype="0" fill="hold" nodeType="withEffect">
                                  <p:stCondLst>
                                    <p:cond delay="600"/>
                                  </p:stCondLst>
                                  <p:childTnLst>
                                    <p:set>
                                      <p:cBhvr>
                                        <p:cTn id="112" dur="1" fill="hold">
                                          <p:stCondLst>
                                            <p:cond delay="0"/>
                                          </p:stCondLst>
                                        </p:cTn>
                                        <p:tgtEl>
                                          <p:spTgt spid="13"/>
                                        </p:tgtEl>
                                        <p:attrNameLst>
                                          <p:attrName>style.visibility</p:attrName>
                                        </p:attrNameLst>
                                      </p:cBhvr>
                                      <p:to>
                                        <p:strVal val="visible"/>
                                      </p:to>
                                    </p:set>
                                    <p:animEffect transition="in" filter="wipe(down)">
                                      <p:cBhvr>
                                        <p:cTn id="113" dur="580">
                                          <p:stCondLst>
                                            <p:cond delay="0"/>
                                          </p:stCondLst>
                                        </p:cTn>
                                        <p:tgtEl>
                                          <p:spTgt spid="13"/>
                                        </p:tgtEl>
                                      </p:cBhvr>
                                    </p:animEffect>
                                    <p:anim calcmode="lin" valueType="num">
                                      <p:cBhvr>
                                        <p:cTn id="11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19" dur="26">
                                          <p:stCondLst>
                                            <p:cond delay="650"/>
                                          </p:stCondLst>
                                        </p:cTn>
                                        <p:tgtEl>
                                          <p:spTgt spid="13"/>
                                        </p:tgtEl>
                                      </p:cBhvr>
                                      <p:to x="100000" y="60000"/>
                                    </p:animScale>
                                    <p:animScale>
                                      <p:cBhvr>
                                        <p:cTn id="120" dur="166" decel="50000">
                                          <p:stCondLst>
                                            <p:cond delay="676"/>
                                          </p:stCondLst>
                                        </p:cTn>
                                        <p:tgtEl>
                                          <p:spTgt spid="13"/>
                                        </p:tgtEl>
                                      </p:cBhvr>
                                      <p:to x="100000" y="100000"/>
                                    </p:animScale>
                                    <p:animScale>
                                      <p:cBhvr>
                                        <p:cTn id="121" dur="26">
                                          <p:stCondLst>
                                            <p:cond delay="1312"/>
                                          </p:stCondLst>
                                        </p:cTn>
                                        <p:tgtEl>
                                          <p:spTgt spid="13"/>
                                        </p:tgtEl>
                                      </p:cBhvr>
                                      <p:to x="100000" y="80000"/>
                                    </p:animScale>
                                    <p:animScale>
                                      <p:cBhvr>
                                        <p:cTn id="122" dur="166" decel="50000">
                                          <p:stCondLst>
                                            <p:cond delay="1338"/>
                                          </p:stCondLst>
                                        </p:cTn>
                                        <p:tgtEl>
                                          <p:spTgt spid="13"/>
                                        </p:tgtEl>
                                      </p:cBhvr>
                                      <p:to x="100000" y="100000"/>
                                    </p:animScale>
                                    <p:animScale>
                                      <p:cBhvr>
                                        <p:cTn id="123" dur="26">
                                          <p:stCondLst>
                                            <p:cond delay="1642"/>
                                          </p:stCondLst>
                                        </p:cTn>
                                        <p:tgtEl>
                                          <p:spTgt spid="13"/>
                                        </p:tgtEl>
                                      </p:cBhvr>
                                      <p:to x="100000" y="90000"/>
                                    </p:animScale>
                                    <p:animScale>
                                      <p:cBhvr>
                                        <p:cTn id="124" dur="166" decel="50000">
                                          <p:stCondLst>
                                            <p:cond delay="1668"/>
                                          </p:stCondLst>
                                        </p:cTn>
                                        <p:tgtEl>
                                          <p:spTgt spid="13"/>
                                        </p:tgtEl>
                                      </p:cBhvr>
                                      <p:to x="100000" y="100000"/>
                                    </p:animScale>
                                    <p:animScale>
                                      <p:cBhvr>
                                        <p:cTn id="125" dur="26">
                                          <p:stCondLst>
                                            <p:cond delay="1808"/>
                                          </p:stCondLst>
                                        </p:cTn>
                                        <p:tgtEl>
                                          <p:spTgt spid="13"/>
                                        </p:tgtEl>
                                      </p:cBhvr>
                                      <p:to x="100000" y="95000"/>
                                    </p:animScale>
                                    <p:animScale>
                                      <p:cBhvr>
                                        <p:cTn id="126" dur="166" decel="50000">
                                          <p:stCondLst>
                                            <p:cond delay="1834"/>
                                          </p:stCondLst>
                                        </p:cTn>
                                        <p:tgtEl>
                                          <p:spTgt spid="13"/>
                                        </p:tgtEl>
                                      </p:cBhvr>
                                      <p:to x="100000" y="100000"/>
                                    </p:animScale>
                                  </p:childTnLst>
                                </p:cTn>
                              </p:par>
                              <p:par>
                                <p:cTn id="127" presetID="26" presetClass="entr" presetSubtype="0" fill="hold" nodeType="withEffect">
                                  <p:stCondLst>
                                    <p:cond delay="3100"/>
                                  </p:stCondLst>
                                  <p:childTnLst>
                                    <p:set>
                                      <p:cBhvr>
                                        <p:cTn id="128" dur="1" fill="hold">
                                          <p:stCondLst>
                                            <p:cond delay="0"/>
                                          </p:stCondLst>
                                        </p:cTn>
                                        <p:tgtEl>
                                          <p:spTgt spid="14"/>
                                        </p:tgtEl>
                                        <p:attrNameLst>
                                          <p:attrName>style.visibility</p:attrName>
                                        </p:attrNameLst>
                                      </p:cBhvr>
                                      <p:to>
                                        <p:strVal val="visible"/>
                                      </p:to>
                                    </p:set>
                                    <p:animEffect transition="in" filter="wipe(down)">
                                      <p:cBhvr>
                                        <p:cTn id="129" dur="580">
                                          <p:stCondLst>
                                            <p:cond delay="0"/>
                                          </p:stCondLst>
                                        </p:cTn>
                                        <p:tgtEl>
                                          <p:spTgt spid="14"/>
                                        </p:tgtEl>
                                      </p:cBhvr>
                                    </p:animEffect>
                                    <p:anim calcmode="lin" valueType="num">
                                      <p:cBhvr>
                                        <p:cTn id="13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5" dur="26">
                                          <p:stCondLst>
                                            <p:cond delay="650"/>
                                          </p:stCondLst>
                                        </p:cTn>
                                        <p:tgtEl>
                                          <p:spTgt spid="14"/>
                                        </p:tgtEl>
                                      </p:cBhvr>
                                      <p:to x="100000" y="60000"/>
                                    </p:animScale>
                                    <p:animScale>
                                      <p:cBhvr>
                                        <p:cTn id="136" dur="166" decel="50000">
                                          <p:stCondLst>
                                            <p:cond delay="676"/>
                                          </p:stCondLst>
                                        </p:cTn>
                                        <p:tgtEl>
                                          <p:spTgt spid="14"/>
                                        </p:tgtEl>
                                      </p:cBhvr>
                                      <p:to x="100000" y="100000"/>
                                    </p:animScale>
                                    <p:animScale>
                                      <p:cBhvr>
                                        <p:cTn id="137" dur="26">
                                          <p:stCondLst>
                                            <p:cond delay="1312"/>
                                          </p:stCondLst>
                                        </p:cTn>
                                        <p:tgtEl>
                                          <p:spTgt spid="14"/>
                                        </p:tgtEl>
                                      </p:cBhvr>
                                      <p:to x="100000" y="80000"/>
                                    </p:animScale>
                                    <p:animScale>
                                      <p:cBhvr>
                                        <p:cTn id="138" dur="166" decel="50000">
                                          <p:stCondLst>
                                            <p:cond delay="1338"/>
                                          </p:stCondLst>
                                        </p:cTn>
                                        <p:tgtEl>
                                          <p:spTgt spid="14"/>
                                        </p:tgtEl>
                                      </p:cBhvr>
                                      <p:to x="100000" y="100000"/>
                                    </p:animScale>
                                    <p:animScale>
                                      <p:cBhvr>
                                        <p:cTn id="139" dur="26">
                                          <p:stCondLst>
                                            <p:cond delay="1642"/>
                                          </p:stCondLst>
                                        </p:cTn>
                                        <p:tgtEl>
                                          <p:spTgt spid="14"/>
                                        </p:tgtEl>
                                      </p:cBhvr>
                                      <p:to x="100000" y="90000"/>
                                    </p:animScale>
                                    <p:animScale>
                                      <p:cBhvr>
                                        <p:cTn id="140" dur="166" decel="50000">
                                          <p:stCondLst>
                                            <p:cond delay="1668"/>
                                          </p:stCondLst>
                                        </p:cTn>
                                        <p:tgtEl>
                                          <p:spTgt spid="14"/>
                                        </p:tgtEl>
                                      </p:cBhvr>
                                      <p:to x="100000" y="100000"/>
                                    </p:animScale>
                                    <p:animScale>
                                      <p:cBhvr>
                                        <p:cTn id="141" dur="26">
                                          <p:stCondLst>
                                            <p:cond delay="1808"/>
                                          </p:stCondLst>
                                        </p:cTn>
                                        <p:tgtEl>
                                          <p:spTgt spid="14"/>
                                        </p:tgtEl>
                                      </p:cBhvr>
                                      <p:to x="100000" y="95000"/>
                                    </p:animScale>
                                    <p:animScale>
                                      <p:cBhvr>
                                        <p:cTn id="142" dur="166" decel="50000">
                                          <p:stCondLst>
                                            <p:cond delay="1834"/>
                                          </p:stCondLst>
                                        </p:cTn>
                                        <p:tgtEl>
                                          <p:spTgt spid="14"/>
                                        </p:tgtEl>
                                      </p:cBhvr>
                                      <p:to x="100000" y="100000"/>
                                    </p:animScale>
                                  </p:childTnLst>
                                </p:cTn>
                              </p:par>
                              <p:par>
                                <p:cTn id="143" presetID="26" presetClass="entr" presetSubtype="0" fill="hold" nodeType="withEffect">
                                  <p:stCondLst>
                                    <p:cond delay="4100"/>
                                  </p:stCondLst>
                                  <p:childTnLst>
                                    <p:set>
                                      <p:cBhvr>
                                        <p:cTn id="144" dur="1" fill="hold">
                                          <p:stCondLst>
                                            <p:cond delay="0"/>
                                          </p:stCondLst>
                                        </p:cTn>
                                        <p:tgtEl>
                                          <p:spTgt spid="15"/>
                                        </p:tgtEl>
                                        <p:attrNameLst>
                                          <p:attrName>style.visibility</p:attrName>
                                        </p:attrNameLst>
                                      </p:cBhvr>
                                      <p:to>
                                        <p:strVal val="visible"/>
                                      </p:to>
                                    </p:set>
                                    <p:animEffect transition="in" filter="wipe(down)">
                                      <p:cBhvr>
                                        <p:cTn id="145" dur="580">
                                          <p:stCondLst>
                                            <p:cond delay="0"/>
                                          </p:stCondLst>
                                        </p:cTn>
                                        <p:tgtEl>
                                          <p:spTgt spid="15"/>
                                        </p:tgtEl>
                                      </p:cBhvr>
                                    </p:animEffect>
                                    <p:anim calcmode="lin" valueType="num">
                                      <p:cBhvr>
                                        <p:cTn id="14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51" dur="26">
                                          <p:stCondLst>
                                            <p:cond delay="650"/>
                                          </p:stCondLst>
                                        </p:cTn>
                                        <p:tgtEl>
                                          <p:spTgt spid="15"/>
                                        </p:tgtEl>
                                      </p:cBhvr>
                                      <p:to x="100000" y="60000"/>
                                    </p:animScale>
                                    <p:animScale>
                                      <p:cBhvr>
                                        <p:cTn id="152" dur="166" decel="50000">
                                          <p:stCondLst>
                                            <p:cond delay="676"/>
                                          </p:stCondLst>
                                        </p:cTn>
                                        <p:tgtEl>
                                          <p:spTgt spid="15"/>
                                        </p:tgtEl>
                                      </p:cBhvr>
                                      <p:to x="100000" y="100000"/>
                                    </p:animScale>
                                    <p:animScale>
                                      <p:cBhvr>
                                        <p:cTn id="153" dur="26">
                                          <p:stCondLst>
                                            <p:cond delay="1312"/>
                                          </p:stCondLst>
                                        </p:cTn>
                                        <p:tgtEl>
                                          <p:spTgt spid="15"/>
                                        </p:tgtEl>
                                      </p:cBhvr>
                                      <p:to x="100000" y="80000"/>
                                    </p:animScale>
                                    <p:animScale>
                                      <p:cBhvr>
                                        <p:cTn id="154" dur="166" decel="50000">
                                          <p:stCondLst>
                                            <p:cond delay="1338"/>
                                          </p:stCondLst>
                                        </p:cTn>
                                        <p:tgtEl>
                                          <p:spTgt spid="15"/>
                                        </p:tgtEl>
                                      </p:cBhvr>
                                      <p:to x="100000" y="100000"/>
                                    </p:animScale>
                                    <p:animScale>
                                      <p:cBhvr>
                                        <p:cTn id="155" dur="26">
                                          <p:stCondLst>
                                            <p:cond delay="1642"/>
                                          </p:stCondLst>
                                        </p:cTn>
                                        <p:tgtEl>
                                          <p:spTgt spid="15"/>
                                        </p:tgtEl>
                                      </p:cBhvr>
                                      <p:to x="100000" y="90000"/>
                                    </p:animScale>
                                    <p:animScale>
                                      <p:cBhvr>
                                        <p:cTn id="156" dur="166" decel="50000">
                                          <p:stCondLst>
                                            <p:cond delay="1668"/>
                                          </p:stCondLst>
                                        </p:cTn>
                                        <p:tgtEl>
                                          <p:spTgt spid="15"/>
                                        </p:tgtEl>
                                      </p:cBhvr>
                                      <p:to x="100000" y="100000"/>
                                    </p:animScale>
                                    <p:animScale>
                                      <p:cBhvr>
                                        <p:cTn id="157" dur="26">
                                          <p:stCondLst>
                                            <p:cond delay="1808"/>
                                          </p:stCondLst>
                                        </p:cTn>
                                        <p:tgtEl>
                                          <p:spTgt spid="15"/>
                                        </p:tgtEl>
                                      </p:cBhvr>
                                      <p:to x="100000" y="95000"/>
                                    </p:animScale>
                                    <p:animScale>
                                      <p:cBhvr>
                                        <p:cTn id="158" dur="166" decel="50000">
                                          <p:stCondLst>
                                            <p:cond delay="1834"/>
                                          </p:stCondLst>
                                        </p:cTn>
                                        <p:tgtEl>
                                          <p:spTgt spid="15"/>
                                        </p:tgtEl>
                                      </p:cBhvr>
                                      <p:to x="100000" y="100000"/>
                                    </p:animScale>
                                  </p:childTnLst>
                                </p:cTn>
                              </p:par>
                              <p:par>
                                <p:cTn id="159" presetID="26" presetClass="entr" presetSubtype="0" fill="hold" nodeType="withEffect">
                                  <p:stCondLst>
                                    <p:cond delay="5200"/>
                                  </p:stCondLst>
                                  <p:childTnLst>
                                    <p:set>
                                      <p:cBhvr>
                                        <p:cTn id="160" dur="1" fill="hold">
                                          <p:stCondLst>
                                            <p:cond delay="0"/>
                                          </p:stCondLst>
                                        </p:cTn>
                                        <p:tgtEl>
                                          <p:spTgt spid="16"/>
                                        </p:tgtEl>
                                        <p:attrNameLst>
                                          <p:attrName>style.visibility</p:attrName>
                                        </p:attrNameLst>
                                      </p:cBhvr>
                                      <p:to>
                                        <p:strVal val="visible"/>
                                      </p:to>
                                    </p:set>
                                    <p:animEffect transition="in" filter="wipe(down)">
                                      <p:cBhvr>
                                        <p:cTn id="161" dur="580">
                                          <p:stCondLst>
                                            <p:cond delay="0"/>
                                          </p:stCondLst>
                                        </p:cTn>
                                        <p:tgtEl>
                                          <p:spTgt spid="16"/>
                                        </p:tgtEl>
                                      </p:cBhvr>
                                    </p:animEffect>
                                    <p:anim calcmode="lin" valueType="num">
                                      <p:cBhvr>
                                        <p:cTn id="16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6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6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6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6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67" dur="26">
                                          <p:stCondLst>
                                            <p:cond delay="650"/>
                                          </p:stCondLst>
                                        </p:cTn>
                                        <p:tgtEl>
                                          <p:spTgt spid="16"/>
                                        </p:tgtEl>
                                      </p:cBhvr>
                                      <p:to x="100000" y="60000"/>
                                    </p:animScale>
                                    <p:animScale>
                                      <p:cBhvr>
                                        <p:cTn id="168" dur="166" decel="50000">
                                          <p:stCondLst>
                                            <p:cond delay="676"/>
                                          </p:stCondLst>
                                        </p:cTn>
                                        <p:tgtEl>
                                          <p:spTgt spid="16"/>
                                        </p:tgtEl>
                                      </p:cBhvr>
                                      <p:to x="100000" y="100000"/>
                                    </p:animScale>
                                    <p:animScale>
                                      <p:cBhvr>
                                        <p:cTn id="169" dur="26">
                                          <p:stCondLst>
                                            <p:cond delay="1312"/>
                                          </p:stCondLst>
                                        </p:cTn>
                                        <p:tgtEl>
                                          <p:spTgt spid="16"/>
                                        </p:tgtEl>
                                      </p:cBhvr>
                                      <p:to x="100000" y="80000"/>
                                    </p:animScale>
                                    <p:animScale>
                                      <p:cBhvr>
                                        <p:cTn id="170" dur="166" decel="50000">
                                          <p:stCondLst>
                                            <p:cond delay="1338"/>
                                          </p:stCondLst>
                                        </p:cTn>
                                        <p:tgtEl>
                                          <p:spTgt spid="16"/>
                                        </p:tgtEl>
                                      </p:cBhvr>
                                      <p:to x="100000" y="100000"/>
                                    </p:animScale>
                                    <p:animScale>
                                      <p:cBhvr>
                                        <p:cTn id="171" dur="26">
                                          <p:stCondLst>
                                            <p:cond delay="1642"/>
                                          </p:stCondLst>
                                        </p:cTn>
                                        <p:tgtEl>
                                          <p:spTgt spid="16"/>
                                        </p:tgtEl>
                                      </p:cBhvr>
                                      <p:to x="100000" y="90000"/>
                                    </p:animScale>
                                    <p:animScale>
                                      <p:cBhvr>
                                        <p:cTn id="172" dur="166" decel="50000">
                                          <p:stCondLst>
                                            <p:cond delay="1668"/>
                                          </p:stCondLst>
                                        </p:cTn>
                                        <p:tgtEl>
                                          <p:spTgt spid="16"/>
                                        </p:tgtEl>
                                      </p:cBhvr>
                                      <p:to x="100000" y="100000"/>
                                    </p:animScale>
                                    <p:animScale>
                                      <p:cBhvr>
                                        <p:cTn id="173" dur="26">
                                          <p:stCondLst>
                                            <p:cond delay="1808"/>
                                          </p:stCondLst>
                                        </p:cTn>
                                        <p:tgtEl>
                                          <p:spTgt spid="16"/>
                                        </p:tgtEl>
                                      </p:cBhvr>
                                      <p:to x="100000" y="95000"/>
                                    </p:animScale>
                                    <p:animScale>
                                      <p:cBhvr>
                                        <p:cTn id="174"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B6AC6B-9349-4171-895E-F7F8E5DBDA04}"/>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744DD950-77ED-4C91-ACC0-876F9ED6BAA0}"/>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23862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書籍管理のデメリット</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1181100" y="1825625"/>
            <a:ext cx="10172700" cy="4351338"/>
          </a:xfrm>
        </p:spPr>
        <p:txBody>
          <a:bodyPr>
            <a:normAutofit/>
          </a:bodyPr>
          <a:lstStyle/>
          <a:p>
            <a:pPr marL="0" indent="0">
              <a:lnSpc>
                <a:spcPct val="200000"/>
              </a:lnSpc>
              <a:buNone/>
            </a:pPr>
            <a:r>
              <a:rPr kumimoji="1" lang="ja-JP" altLang="en-US" sz="4000" dirty="0">
                <a:latin typeface="HG丸ｺﾞｼｯｸM-PRO" panose="020F0600000000000000" pitchFamily="50" charset="-128"/>
                <a:ea typeface="HG丸ｺﾞｼｯｸM-PRO" panose="020F0600000000000000" pitchFamily="50" charset="-128"/>
              </a:rPr>
              <a:t>・</a:t>
            </a:r>
            <a:r>
              <a:rPr kumimoji="1" lang="en-US" altLang="ja-JP" sz="4000" dirty="0">
                <a:latin typeface="HG丸ｺﾞｼｯｸM-PRO" panose="020F0600000000000000" pitchFamily="50" charset="-128"/>
                <a:ea typeface="HG丸ｺﾞｼｯｸM-PRO" panose="020F0600000000000000" pitchFamily="50" charset="-128"/>
              </a:rPr>
              <a:t>IT</a:t>
            </a:r>
            <a:r>
              <a:rPr kumimoji="1" lang="ja-JP" altLang="en-US" sz="4000" dirty="0">
                <a:latin typeface="HG丸ｺﾞｼｯｸM-PRO" panose="020F0600000000000000" pitchFamily="50" charset="-128"/>
                <a:ea typeface="HG丸ｺﾞｼｯｸM-PRO" panose="020F0600000000000000" pitchFamily="50" charset="-128"/>
              </a:rPr>
              <a:t>コストが発生する</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・使いこなすのに労力がかかる</a:t>
            </a:r>
            <a:endParaRPr lang="en-US" altLang="ja-JP" sz="40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A1A2A553-BF58-4B41-8276-819E2CCE5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7320300"/>
            <a:ext cx="9764488" cy="6535062"/>
          </a:xfrm>
          <a:prstGeom prst="rect">
            <a:avLst/>
          </a:prstGeom>
        </p:spPr>
      </p:pic>
    </p:spTree>
    <p:extLst>
      <p:ext uri="{BB962C8B-B14F-4D97-AF65-F5344CB8AC3E}">
        <p14:creationId xmlns:p14="http://schemas.microsoft.com/office/powerpoint/2010/main" val="220973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38200" y="365125"/>
            <a:ext cx="10515600" cy="1482725"/>
          </a:xfrm>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書籍管理のメリット</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3251200" y="2212975"/>
            <a:ext cx="4673600" cy="4121150"/>
          </a:xfrm>
        </p:spPr>
        <p:txBody>
          <a:bodyPr>
            <a:noAutofit/>
          </a:bodyPr>
          <a:lstStyle/>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・効率的な検索　</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・利益の最大化</a:t>
            </a:r>
            <a:endParaRPr lang="en-US" altLang="ja-JP" sz="4000" dirty="0">
              <a:latin typeface="HG丸ｺﾞｼｯｸM-PRO" panose="020F0600000000000000" pitchFamily="50" charset="-128"/>
              <a:ea typeface="HG丸ｺﾞｼｯｸM-PRO" panose="020F0600000000000000" pitchFamily="50" charset="-128"/>
            </a:endParaRP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・情報の共有</a:t>
            </a:r>
          </a:p>
          <a:p>
            <a:pPr marL="0" indent="0">
              <a:lnSpc>
                <a:spcPct val="200000"/>
              </a:lnSpc>
              <a:buNone/>
            </a:pPr>
            <a:r>
              <a:rPr lang="ja-JP" altLang="en-US" sz="4000" dirty="0">
                <a:latin typeface="HG丸ｺﾞｼｯｸM-PRO" panose="020F0600000000000000" pitchFamily="50" charset="-128"/>
                <a:ea typeface="HG丸ｺﾞｼｯｸM-PRO" panose="020F0600000000000000" pitchFamily="50" charset="-128"/>
              </a:rPr>
              <a:t>　</a:t>
            </a:r>
            <a:endParaRPr lang="en-US" altLang="ja-JP" sz="4000"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1004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2D5CE-2E74-46F7-9372-4FC33A825FB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8E06C28-44C7-4762-9D46-7F920439EAB9}"/>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20232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E4B32-CA5C-49F0-A8ED-77F7D396ECA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1FCE9D3-9857-43C6-9662-54278399D77A}"/>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41037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エクセルで管理すればえぇんやないの？</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2349689" y="3418930"/>
            <a:ext cx="7492621" cy="2432304"/>
          </a:xfrm>
        </p:spPr>
        <p:txBody>
          <a:bodyPr>
            <a:normAutofit fontScale="92500" lnSpcReduction="10000"/>
          </a:bodyPr>
          <a:lstStyle/>
          <a:p>
            <a:pPr algn="l">
              <a:lnSpc>
                <a:spcPct val="200000"/>
              </a:lnSpc>
            </a:pPr>
            <a:r>
              <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・導入しやすい</a:t>
            </a:r>
            <a:endPar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・業務内容に合った分析が可能</a:t>
            </a:r>
          </a:p>
          <a:p>
            <a:pPr algn="l">
              <a:lnSpc>
                <a:spcPct val="200000"/>
              </a:lnSpc>
            </a:pP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endParaRPr kumimoji="1"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4694830" y="2212848"/>
            <a:ext cx="2947916" cy="923330"/>
          </a:xfrm>
          <a:prstGeom prst="rect">
            <a:avLst/>
          </a:prstGeom>
          <a:noFill/>
        </p:spPr>
        <p:txBody>
          <a:bodyPr wrap="square" rtlCol="0">
            <a:spAutoFit/>
          </a:bodyPr>
          <a:lstStyle/>
          <a:p>
            <a:r>
              <a:rPr kumimoji="1" lang="ja-JP" altLang="en-US" sz="5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メリット</a:t>
            </a:r>
          </a:p>
        </p:txBody>
      </p:sp>
    </p:spTree>
    <p:extLst>
      <p:ext uri="{BB962C8B-B14F-4D97-AF65-F5344CB8AC3E}">
        <p14:creationId xmlns:p14="http://schemas.microsoft.com/office/powerpoint/2010/main" val="321394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エクセルで管理すればえぇんやないの？</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1487605" y="3449637"/>
            <a:ext cx="9362365" cy="3439070"/>
          </a:xfrm>
        </p:spPr>
        <p:txBody>
          <a:bodyPr>
            <a:normAutofit/>
          </a:bodyPr>
          <a:lstStyle/>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・共有管理にリスクが伴う</a:t>
            </a:r>
            <a:endPar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・担当者や知識がないと、詳細な管理が困難</a:t>
            </a: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20000"/>
              </a:lnSpc>
            </a:pPr>
            <a:endParaRPr kumimoji="1"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4239903" y="2212848"/>
            <a:ext cx="3712191" cy="923330"/>
          </a:xfrm>
          <a:prstGeom prst="rect">
            <a:avLst/>
          </a:prstGeom>
          <a:noFill/>
        </p:spPr>
        <p:txBody>
          <a:bodyPr wrap="square" rtlCol="0">
            <a:spAutoFit/>
          </a:bodyPr>
          <a:lstStyle/>
          <a:p>
            <a:r>
              <a:rPr kumimoji="1" lang="ja-JP" altLang="en-US" sz="5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pic>
        <p:nvPicPr>
          <p:cNvPr id="6" name="図 5">
            <a:extLst>
              <a:ext uri="{FF2B5EF4-FFF2-40B4-BE49-F238E27FC236}">
                <a16:creationId xmlns:a16="http://schemas.microsoft.com/office/drawing/2014/main" id="{F9A5ACAE-5220-41C5-9C77-5C77B558B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148" y="-201356"/>
            <a:ext cx="9764488" cy="4828407"/>
          </a:xfrm>
          <a:prstGeom prst="rect">
            <a:avLst/>
          </a:prstGeom>
        </p:spPr>
      </p:pic>
    </p:spTree>
    <p:extLst>
      <p:ext uri="{BB962C8B-B14F-4D97-AF65-F5344CB8AC3E}">
        <p14:creationId xmlns:p14="http://schemas.microsoft.com/office/powerpoint/2010/main" val="8358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122363"/>
            <a:ext cx="9144000" cy="1090485"/>
          </a:xfrm>
        </p:spPr>
        <p:txBody>
          <a:bodyPr anchor="t">
            <a:norm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書籍管理とは？</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3104563" y="2337267"/>
            <a:ext cx="5982874" cy="2414616"/>
          </a:xfrm>
        </p:spPr>
        <p:txBody>
          <a:bodyPr>
            <a:normAutofit/>
          </a:bodyPr>
          <a:lstStyle/>
          <a:p>
            <a:r>
              <a:rPr kumimoji="1"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本屋での</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ja-JP" altLang="en-US" sz="44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書籍管理の補助</a:t>
            </a:r>
            <a:endParaRPr kumimoji="1" lang="en-US" altLang="ja-JP" sz="44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をするシステム</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endParaRPr kumimoji="1" lang="en-US" altLang="ja-JP" sz="4400" dirty="0">
              <a:solidFill>
                <a:schemeClr val="tx1">
                  <a:lumMod val="65000"/>
                  <a:lumOff val="35000"/>
                </a:schemeClr>
              </a:solidFill>
            </a:endParaRPr>
          </a:p>
        </p:txBody>
      </p:sp>
      <p:pic>
        <p:nvPicPr>
          <p:cNvPr id="7" name="図 6">
            <a:extLst>
              <a:ext uri="{FF2B5EF4-FFF2-40B4-BE49-F238E27FC236}">
                <a16:creationId xmlns:a16="http://schemas.microsoft.com/office/drawing/2014/main" id="{7721923F-8816-430A-962D-21F3BB5C98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7013" y="4132195"/>
            <a:ext cx="2126765" cy="2287344"/>
          </a:xfrm>
          <a:prstGeom prst="rect">
            <a:avLst/>
          </a:prstGeom>
        </p:spPr>
      </p:pic>
      <p:pic>
        <p:nvPicPr>
          <p:cNvPr id="9" name="図 8">
            <a:extLst>
              <a:ext uri="{FF2B5EF4-FFF2-40B4-BE49-F238E27FC236}">
                <a16:creationId xmlns:a16="http://schemas.microsoft.com/office/drawing/2014/main" id="{83A1CFCC-CABB-4E07-B20A-A797B5B017BA}"/>
              </a:ext>
            </a:extLst>
          </p:cNvPr>
          <p:cNvPicPr>
            <a:picLocks noChangeAspect="1"/>
          </p:cNvPicPr>
          <p:nvPr/>
        </p:nvPicPr>
        <p:blipFill rotWithShape="1">
          <a:blip r:embed="rId5">
            <a:extLst>
              <a:ext uri="{28A0092B-C50C-407E-A947-70E740481C1C}">
                <a14:useLocalDpi xmlns:a14="http://schemas.microsoft.com/office/drawing/2010/main" val="0"/>
              </a:ext>
            </a:extLst>
          </a:blip>
          <a:srcRect l="59914"/>
          <a:stretch/>
        </p:blipFill>
        <p:spPr>
          <a:xfrm>
            <a:off x="-991214" y="4761797"/>
            <a:ext cx="577905" cy="1441637"/>
          </a:xfrm>
          <a:prstGeom prst="rect">
            <a:avLst/>
          </a:prstGeom>
        </p:spPr>
      </p:pic>
      <p:pic>
        <p:nvPicPr>
          <p:cNvPr id="6" name="図 5">
            <a:extLst>
              <a:ext uri="{FF2B5EF4-FFF2-40B4-BE49-F238E27FC236}">
                <a16:creationId xmlns:a16="http://schemas.microsoft.com/office/drawing/2014/main" id="{9D939150-E505-4FCE-9F62-E49CFF3B23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257" y="4100892"/>
            <a:ext cx="2385306" cy="2282845"/>
          </a:xfrm>
          <a:prstGeom prst="rect">
            <a:avLst/>
          </a:prstGeom>
        </p:spPr>
      </p:pic>
    </p:spTree>
    <p:extLst>
      <p:ext uri="{BB962C8B-B14F-4D97-AF65-F5344CB8AC3E}">
        <p14:creationId xmlns:p14="http://schemas.microsoft.com/office/powerpoint/2010/main" val="274338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42" presetClass="path" presetSubtype="0" accel="50000" decel="50000" fill="hold" nodeType="afterEffect">
                                  <p:stCondLst>
                                    <p:cond delay="0"/>
                                  </p:stCondLst>
                                  <p:childTnLst>
                                    <p:animMotion origin="layout" path="M 0.23568 -0.05139 L 0.32734 -0.05324 " pathEditMode="relative" rAng="0" ptsTypes="AA">
                                      <p:cBhvr>
                                        <p:cTn id="29" dur="9000" fill="hold"/>
                                        <p:tgtEl>
                                          <p:spTgt spid="9"/>
                                        </p:tgtEl>
                                        <p:attrNameLst>
                                          <p:attrName>ppt_x</p:attrName>
                                          <p:attrName>ppt_y</p:attrName>
                                        </p:attrNameLst>
                                      </p:cBhvr>
                                      <p:rCtr x="458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1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書籍管理ソフトにあたって</a:t>
            </a:r>
            <a:endPar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477673" y="2997832"/>
            <a:ext cx="5102687" cy="4077618"/>
          </a:xfrm>
        </p:spPr>
        <p:txBody>
          <a:bodyPr>
            <a:noAutofit/>
          </a:body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・いつ・誰がファイルを編集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したか履歴を追えない</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・担当者や知識がないと、管理が困難</a:t>
            </a: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586854" y="2025698"/>
            <a:ext cx="3712191" cy="1200329"/>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a:t>
            </a:r>
            <a:endParaRPr kumimoji="1" lang="en-US" altLang="ja-JP"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sp>
        <p:nvSpPr>
          <p:cNvPr id="6" name="テキスト ボックス 5">
            <a:extLst>
              <a:ext uri="{FF2B5EF4-FFF2-40B4-BE49-F238E27FC236}">
                <a16:creationId xmlns:a16="http://schemas.microsoft.com/office/drawing/2014/main" id="{57807B11-8ACD-4B1C-B087-C6104293B102}"/>
              </a:ext>
            </a:extLst>
          </p:cNvPr>
          <p:cNvSpPr txBox="1"/>
          <p:nvPr/>
        </p:nvSpPr>
        <p:spPr>
          <a:xfrm>
            <a:off x="7740555" y="2228671"/>
            <a:ext cx="3712191" cy="646331"/>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書籍管理ソフト</a:t>
            </a:r>
          </a:p>
        </p:txBody>
      </p:sp>
      <p:pic>
        <p:nvPicPr>
          <p:cNvPr id="7" name="図 6">
            <a:extLst>
              <a:ext uri="{FF2B5EF4-FFF2-40B4-BE49-F238E27FC236}">
                <a16:creationId xmlns:a16="http://schemas.microsoft.com/office/drawing/2014/main" id="{8EF11E96-90D4-4AE9-8CDD-191E11DFB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2553711"/>
            <a:ext cx="1517616" cy="2160195"/>
          </a:xfrm>
          <a:prstGeom prst="rect">
            <a:avLst/>
          </a:prstGeom>
        </p:spPr>
      </p:pic>
      <p:pic>
        <p:nvPicPr>
          <p:cNvPr id="9" name="図 8">
            <a:extLst>
              <a:ext uri="{FF2B5EF4-FFF2-40B4-BE49-F238E27FC236}">
                <a16:creationId xmlns:a16="http://schemas.microsoft.com/office/drawing/2014/main" id="{2351D268-52AE-44D0-9E89-E290C0905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3717706"/>
            <a:ext cx="1517616" cy="2160195"/>
          </a:xfrm>
          <a:prstGeom prst="rect">
            <a:avLst/>
          </a:prstGeom>
        </p:spPr>
      </p:pic>
      <p:pic>
        <p:nvPicPr>
          <p:cNvPr id="10" name="図 9">
            <a:extLst>
              <a:ext uri="{FF2B5EF4-FFF2-40B4-BE49-F238E27FC236}">
                <a16:creationId xmlns:a16="http://schemas.microsoft.com/office/drawing/2014/main" id="{7E86537A-CDD0-4B89-B5D8-4552CFF2B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4951924"/>
            <a:ext cx="1517616" cy="2160195"/>
          </a:xfrm>
          <a:prstGeom prst="rect">
            <a:avLst/>
          </a:prstGeom>
        </p:spPr>
      </p:pic>
      <p:sp>
        <p:nvSpPr>
          <p:cNvPr id="12" name="サブタイトル 2">
            <a:extLst>
              <a:ext uri="{FF2B5EF4-FFF2-40B4-BE49-F238E27FC236}">
                <a16:creationId xmlns:a16="http://schemas.microsoft.com/office/drawing/2014/main" id="{1854AB80-7F64-4499-A38A-0F36555B2C5C}"/>
              </a:ext>
            </a:extLst>
          </p:cNvPr>
          <p:cNvSpPr txBox="1">
            <a:spLocks/>
          </p:cNvSpPr>
          <p:nvPr/>
        </p:nvSpPr>
        <p:spPr>
          <a:xfrm>
            <a:off x="7338120" y="3024900"/>
            <a:ext cx="5102687" cy="40776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・編集・更新が容易</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権限設定ができず、</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5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管理にリスクが伴う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・メンテナンスがしやすい</a:t>
            </a:r>
          </a:p>
        </p:txBody>
      </p:sp>
    </p:spTree>
    <p:extLst>
      <p:ext uri="{BB962C8B-B14F-4D97-AF65-F5344CB8AC3E}">
        <p14:creationId xmlns:p14="http://schemas.microsoft.com/office/powerpoint/2010/main" val="79637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500"/>
                            </p:stCondLst>
                            <p:childTnLst>
                              <p:par>
                                <p:cTn id="29" presetID="10" presetClass="entr" presetSubtype="0" fill="hold" nodeType="afterEffect">
                                  <p:stCondLst>
                                    <p:cond delay="10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2000"/>
                            </p:stCondLst>
                            <p:childTnLst>
                              <p:par>
                                <p:cTn id="33" presetID="10" presetClass="entr" presetSubtype="0" fill="hold" nodeType="afterEffect">
                                  <p:stCondLst>
                                    <p:cond delay="10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3500"/>
                            </p:stCondLst>
                            <p:childTnLst>
                              <p:par>
                                <p:cTn id="37" presetID="10" presetClass="entr" presetSubtype="0" fill="hold" nodeType="afterEffect">
                                  <p:stCondLst>
                                    <p:cond delay="10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500"/>
                                        <p:tgtEl>
                                          <p:spTgt spid="1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animEffect transition="in" filter="fade">
                                      <p:cBhvr>
                                        <p:cTn id="49" dur="500"/>
                                        <p:tgtEl>
                                          <p:spTgt spid="1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xEl>
                                              <p:pRg st="2" end="2"/>
                                            </p:txEl>
                                          </p:spTgt>
                                        </p:tgtEl>
                                        <p:attrNameLst>
                                          <p:attrName>style.visibility</p:attrName>
                                        </p:attrNameLst>
                                      </p:cBhvr>
                                      <p:to>
                                        <p:strVal val="visible"/>
                                      </p:to>
                                    </p:set>
                                    <p:animEffect transition="in" filter="fade">
                                      <p:cBhvr>
                                        <p:cTn id="54" dur="500"/>
                                        <p:tgtEl>
                                          <p:spTgt spid="1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2">
                                            <p:txEl>
                                              <p:pRg st="3" end="3"/>
                                            </p:txEl>
                                          </p:spTgt>
                                        </p:tgtEl>
                                        <p:attrNameLst>
                                          <p:attrName>style.visibility</p:attrName>
                                        </p:attrNameLst>
                                      </p:cBhvr>
                                      <p:to>
                                        <p:strVal val="visible"/>
                                      </p:to>
                                    </p:set>
                                    <p:animEffect transition="in" filter="fade">
                                      <p:cBhvr>
                                        <p:cTn id="59"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kumimoji="1" lang="ja-JP" altLang="en-US" sz="7200" dirty="0">
                <a:latin typeface="HG丸ｺﾞｼｯｸM-PRO" panose="020F0600000000000000" pitchFamily="50" charset="-128"/>
                <a:ea typeface="HG丸ｺﾞｼｯｸM-PRO" panose="020F0600000000000000" pitchFamily="50" charset="-128"/>
              </a:rPr>
              <a:t>概要</a:t>
            </a: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p:txBody>
          <a:bodyPr>
            <a:normAutofit/>
          </a:bodyPr>
          <a:lstStyle/>
          <a:p>
            <a:pPr marL="0" indent="0">
              <a:buNone/>
            </a:pPr>
            <a:r>
              <a:rPr lang="ja-JP" altLang="en-US" sz="4400" dirty="0">
                <a:latin typeface="HG丸ｺﾞｼｯｸM-PRO" panose="020F0600000000000000" pitchFamily="50" charset="-128"/>
                <a:ea typeface="HG丸ｺﾞｼｯｸM-PRO" panose="020F0600000000000000" pitchFamily="50" charset="-128"/>
              </a:rPr>
              <a:t>１．書籍管理とは</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２．書籍管理のメリット</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３．内部構成</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lang="ja-JP" altLang="en-US" sz="4400" dirty="0">
                <a:latin typeface="HG丸ｺﾞｼｯｸM-PRO" panose="020F0600000000000000" pitchFamily="50" charset="-128"/>
                <a:ea typeface="HG丸ｺﾞｼｯｸM-PRO" panose="020F0600000000000000" pitchFamily="50" charset="-128"/>
              </a:rPr>
              <a:t>４．製品デモ</a:t>
            </a:r>
            <a:endParaRPr lang="en-US" altLang="ja-JP" sz="4400" dirty="0">
              <a:latin typeface="HG丸ｺﾞｼｯｸM-PRO" panose="020F0600000000000000" pitchFamily="50" charset="-128"/>
              <a:ea typeface="HG丸ｺﾞｼｯｸM-PRO" panose="020F0600000000000000" pitchFamily="50" charset="-128"/>
            </a:endParaRPr>
          </a:p>
          <a:p>
            <a:pPr marL="0" indent="0">
              <a:buNone/>
            </a:pPr>
            <a:r>
              <a:rPr kumimoji="1" lang="ja-JP" altLang="en-US" sz="4400" dirty="0">
                <a:latin typeface="HG丸ｺﾞｼｯｸM-PRO" panose="020F0600000000000000" pitchFamily="50" charset="-128"/>
                <a:ea typeface="HG丸ｺﾞｼｯｸM-PRO" panose="020F0600000000000000" pitchFamily="50" charset="-128"/>
              </a:rPr>
              <a:t>５</a:t>
            </a:r>
            <a:r>
              <a:rPr lang="ja-JP" altLang="en-US" sz="4400" dirty="0">
                <a:latin typeface="HG丸ｺﾞｼｯｸM-PRO" panose="020F0600000000000000" pitchFamily="50" charset="-128"/>
                <a:ea typeface="HG丸ｺﾞｼｯｸM-PRO" panose="020F0600000000000000" pitchFamily="50" charset="-128"/>
              </a:rPr>
              <a:t>．質疑応答</a:t>
            </a:r>
            <a:endParaRPr kumimoji="1" lang="en-US" altLang="ja-JP" sz="4400" dirty="0">
              <a:latin typeface="HG丸ｺﾞｼｯｸM-PRO" panose="020F0600000000000000" pitchFamily="50" charset="-128"/>
              <a:ea typeface="HG丸ｺﾞｼｯｸM-PRO" panose="020F0600000000000000" pitchFamily="50" charset="-128"/>
            </a:endParaRPr>
          </a:p>
        </p:txBody>
      </p:sp>
      <p:pic>
        <p:nvPicPr>
          <p:cNvPr id="18" name="図 17">
            <a:extLst>
              <a:ext uri="{FF2B5EF4-FFF2-40B4-BE49-F238E27FC236}">
                <a16:creationId xmlns:a16="http://schemas.microsoft.com/office/drawing/2014/main" id="{1B5D7F81-9A8F-4E32-8406-14F801819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3510" y="3916404"/>
            <a:ext cx="2571814" cy="2610978"/>
          </a:xfrm>
          <a:prstGeom prst="rect">
            <a:avLst/>
          </a:prstGeom>
        </p:spPr>
      </p:pic>
      <p:pic>
        <p:nvPicPr>
          <p:cNvPr id="24" name="図 23">
            <a:extLst>
              <a:ext uri="{FF2B5EF4-FFF2-40B4-BE49-F238E27FC236}">
                <a16:creationId xmlns:a16="http://schemas.microsoft.com/office/drawing/2014/main" id="{A682C6A9-A7AE-4A15-A4E5-8A18FCBEE7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4922" y="2785730"/>
            <a:ext cx="1115599" cy="1130674"/>
          </a:xfrm>
          <a:prstGeom prst="rect">
            <a:avLst/>
          </a:prstGeom>
        </p:spPr>
      </p:pic>
    </p:spTree>
    <p:extLst>
      <p:ext uri="{BB962C8B-B14F-4D97-AF65-F5344CB8AC3E}">
        <p14:creationId xmlns:p14="http://schemas.microsoft.com/office/powerpoint/2010/main" val="82509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000" fill="hold"/>
                                        <p:tgtEl>
                                          <p:spTgt spid="24"/>
                                        </p:tgtEl>
                                        <p:attrNameLst>
                                          <p:attrName>ppt_x</p:attrName>
                                        </p:attrNameLst>
                                      </p:cBhvr>
                                      <p:tavLst>
                                        <p:tav tm="0">
                                          <p:val>
                                            <p:strVal val="1+#ppt_w/2"/>
                                          </p:val>
                                        </p:tav>
                                        <p:tav tm="100000">
                                          <p:val>
                                            <p:strVal val="#ppt_x"/>
                                          </p:val>
                                        </p:tav>
                                      </p:tavLst>
                                    </p:anim>
                                    <p:anim calcmode="lin" valueType="num">
                                      <p:cBhvr additive="base">
                                        <p:cTn id="8" dur="3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16CB462-6C2A-4EA2-8177-FF8ED597E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3551177" y="599456"/>
            <a:ext cx="5089646" cy="1090485"/>
          </a:xfrm>
        </p:spPr>
        <p:txBody>
          <a:bodyPr anchor="t">
            <a:no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利用シーン</a:t>
            </a:r>
            <a:br>
              <a:rPr lang="en-US" altLang="ja-JP" dirty="0">
                <a:solidFill>
                  <a:schemeClr val="tx1">
                    <a:lumMod val="65000"/>
                    <a:lumOff val="35000"/>
                  </a:schemeClr>
                </a:solidFill>
              </a:rPr>
            </a:br>
            <a:endParaRPr kumimoji="1" lang="ja-JP" altLang="en-US" dirty="0">
              <a:solidFill>
                <a:schemeClr val="tx1">
                  <a:lumMod val="65000"/>
                  <a:lumOff val="35000"/>
                </a:schemeClr>
              </a:solidFill>
            </a:endParaRPr>
          </a:p>
        </p:txBody>
      </p:sp>
      <p:sp>
        <p:nvSpPr>
          <p:cNvPr id="3" name="サブタイトル 2"/>
          <p:cNvSpPr>
            <a:spLocks noGrp="1"/>
          </p:cNvSpPr>
          <p:nvPr>
            <p:ph type="subTitle" idx="1"/>
          </p:nvPr>
        </p:nvSpPr>
        <p:spPr>
          <a:xfrm>
            <a:off x="807466" y="995265"/>
            <a:ext cx="10577068" cy="2805406"/>
          </a:xfrm>
        </p:spPr>
        <p:txBody>
          <a:bodyPr>
            <a:normAutofit fontScale="92500" lnSpcReduction="10000"/>
          </a:bodyPr>
          <a:lstStyle/>
          <a:p>
            <a:endParaRPr lang="en-US" altLang="ja-JP" sz="4800" dirty="0">
              <a:solidFill>
                <a:schemeClr val="tx1">
                  <a:lumMod val="65000"/>
                  <a:lumOff val="35000"/>
                </a:schemeClr>
              </a:solidFill>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エクセルで行っていた</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「顧客管理」「書籍管理」を</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ja-JP" altLang="en-US" sz="48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データベース</a:t>
            </a:r>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で蓄積、管理</a:t>
            </a:r>
            <a:endPar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pic>
        <p:nvPicPr>
          <p:cNvPr id="8" name="図 7">
            <a:extLst>
              <a:ext uri="{FF2B5EF4-FFF2-40B4-BE49-F238E27FC236}">
                <a16:creationId xmlns:a16="http://schemas.microsoft.com/office/drawing/2014/main" id="{847D8F7A-6B63-405E-9801-3B6C5223957A}"/>
              </a:ext>
            </a:extLst>
          </p:cNvPr>
          <p:cNvPicPr>
            <a:picLocks noChangeAspect="1"/>
          </p:cNvPicPr>
          <p:nvPr/>
        </p:nvPicPr>
        <p:blipFill rotWithShape="1">
          <a:blip r:embed="rId4">
            <a:extLst>
              <a:ext uri="{28A0092B-C50C-407E-A947-70E740481C1C}">
                <a14:useLocalDpi xmlns:a14="http://schemas.microsoft.com/office/drawing/2010/main" val="0"/>
              </a:ext>
            </a:extLst>
          </a:blip>
          <a:srcRect r="58012"/>
          <a:stretch/>
        </p:blipFill>
        <p:spPr>
          <a:xfrm>
            <a:off x="2917339" y="3251665"/>
            <a:ext cx="3048746" cy="3606335"/>
          </a:xfrm>
          <a:prstGeom prst="rect">
            <a:avLst/>
          </a:prstGeom>
        </p:spPr>
      </p:pic>
      <p:pic>
        <p:nvPicPr>
          <p:cNvPr id="7" name="図 6">
            <a:extLst>
              <a:ext uri="{FF2B5EF4-FFF2-40B4-BE49-F238E27FC236}">
                <a16:creationId xmlns:a16="http://schemas.microsoft.com/office/drawing/2014/main" id="{17306BAF-E98E-44A1-83C5-A05807A3C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8804" y="3320486"/>
            <a:ext cx="3537514" cy="3537514"/>
          </a:xfrm>
          <a:prstGeom prst="rect">
            <a:avLst/>
          </a:prstGeom>
        </p:spPr>
      </p:pic>
      <p:pic>
        <p:nvPicPr>
          <p:cNvPr id="5" name="図 4">
            <a:extLst>
              <a:ext uri="{FF2B5EF4-FFF2-40B4-BE49-F238E27FC236}">
                <a16:creationId xmlns:a16="http://schemas.microsoft.com/office/drawing/2014/main" id="{B80AB50A-E2AF-4FB8-8425-7BE188E8EA1E}"/>
              </a:ext>
            </a:extLst>
          </p:cNvPr>
          <p:cNvPicPr>
            <a:picLocks noChangeAspect="1"/>
          </p:cNvPicPr>
          <p:nvPr/>
        </p:nvPicPr>
        <p:blipFill rotWithShape="1">
          <a:blip r:embed="rId4">
            <a:extLst>
              <a:ext uri="{28A0092B-C50C-407E-A947-70E740481C1C}">
                <a14:useLocalDpi xmlns:a14="http://schemas.microsoft.com/office/drawing/2010/main" val="0"/>
              </a:ext>
            </a:extLst>
          </a:blip>
          <a:srcRect l="43254"/>
          <a:stretch/>
        </p:blipFill>
        <p:spPr>
          <a:xfrm>
            <a:off x="6311023" y="3147788"/>
            <a:ext cx="3537515" cy="3797946"/>
          </a:xfrm>
          <a:prstGeom prst="rect">
            <a:avLst/>
          </a:prstGeom>
        </p:spPr>
      </p:pic>
      <p:pic>
        <p:nvPicPr>
          <p:cNvPr id="9" name="図 8">
            <a:extLst>
              <a:ext uri="{FF2B5EF4-FFF2-40B4-BE49-F238E27FC236}">
                <a16:creationId xmlns:a16="http://schemas.microsoft.com/office/drawing/2014/main" id="{5B1DBF59-62CF-441A-81FE-CBF9053CAE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04162" y="5143500"/>
            <a:ext cx="1714500" cy="1714500"/>
          </a:xfrm>
          <a:prstGeom prst="rect">
            <a:avLst/>
          </a:prstGeom>
        </p:spPr>
      </p:pic>
      <p:pic>
        <p:nvPicPr>
          <p:cNvPr id="11" name="図 10">
            <a:extLst>
              <a:ext uri="{FF2B5EF4-FFF2-40B4-BE49-F238E27FC236}">
                <a16:creationId xmlns:a16="http://schemas.microsoft.com/office/drawing/2014/main" id="{2BDC3517-06AB-4DFE-96E5-611EB1F58C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26592">
            <a:off x="6935935" y="3498181"/>
            <a:ext cx="2682261" cy="2682261"/>
          </a:xfrm>
          <a:prstGeom prst="rect">
            <a:avLst/>
          </a:prstGeom>
        </p:spPr>
      </p:pic>
    </p:spTree>
    <p:extLst>
      <p:ext uri="{BB962C8B-B14F-4D97-AF65-F5344CB8AC3E}">
        <p14:creationId xmlns:p14="http://schemas.microsoft.com/office/powerpoint/2010/main" val="233137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500"/>
                            </p:stCondLst>
                            <p:childTnLst>
                              <p:par>
                                <p:cTn id="37" presetID="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500" fill="hold"/>
                                        <p:tgtEl>
                                          <p:spTgt spid="9"/>
                                        </p:tgtEl>
                                        <p:attrNameLst>
                                          <p:attrName>ppt_x</p:attrName>
                                        </p:attrNameLst>
                                      </p:cBhvr>
                                      <p:tavLst>
                                        <p:tav tm="0">
                                          <p:val>
                                            <p:strVal val="0-#ppt_w/2"/>
                                          </p:val>
                                        </p:tav>
                                        <p:tav tm="100000">
                                          <p:val>
                                            <p:strVal val="#ppt_x"/>
                                          </p:val>
                                        </p:tav>
                                      </p:tavLst>
                                    </p:anim>
                                    <p:anim calcmode="lin" valueType="num">
                                      <p:cBhvr additive="base">
                                        <p:cTn id="40" dur="1500" fill="hold"/>
                                        <p:tgtEl>
                                          <p:spTgt spid="9"/>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10" presetClass="exit" presetSubtype="0" fill="hold" nodeType="after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par>
                          <p:cTn id="48" fill="hold">
                            <p:stCondLst>
                              <p:cond delay="2500"/>
                            </p:stCondLst>
                            <p:childTnLst>
                              <p:par>
                                <p:cTn id="49" presetID="2" presetClass="exit" presetSubtype="8" fill="hold" nodeType="afterEffect">
                                  <p:stCondLst>
                                    <p:cond delay="0"/>
                                  </p:stCondLst>
                                  <p:childTnLst>
                                    <p:anim calcmode="lin" valueType="num">
                                      <p:cBhvr additive="base">
                                        <p:cTn id="50" dur="500"/>
                                        <p:tgtEl>
                                          <p:spTgt spid="9"/>
                                        </p:tgtEl>
                                        <p:attrNameLst>
                                          <p:attrName>ppt_x</p:attrName>
                                        </p:attrNameLst>
                                      </p:cBhvr>
                                      <p:tavLst>
                                        <p:tav tm="0">
                                          <p:val>
                                            <p:strVal val="ppt_x"/>
                                          </p:val>
                                        </p:tav>
                                        <p:tav tm="100000">
                                          <p:val>
                                            <p:strVal val="0-ppt_w/2"/>
                                          </p:val>
                                        </p:tav>
                                      </p:tavLst>
                                    </p:anim>
                                    <p:anim calcmode="lin" valueType="num">
                                      <p:cBhvr additive="base">
                                        <p:cTn id="51" dur="500"/>
                                        <p:tgtEl>
                                          <p:spTgt spid="9"/>
                                        </p:tgtEl>
                                        <p:attrNameLst>
                                          <p:attrName>ppt_y</p:attrName>
                                        </p:attrNameLst>
                                      </p:cBhvr>
                                      <p:tavLst>
                                        <p:tav tm="0">
                                          <p:val>
                                            <p:strVal val="ppt_y"/>
                                          </p:val>
                                        </p:tav>
                                        <p:tav tm="100000">
                                          <p:val>
                                            <p:strVal val="ppt_y"/>
                                          </p:val>
                                        </p:tav>
                                      </p:tavLst>
                                    </p:anim>
                                    <p:set>
                                      <p:cBhvr>
                                        <p:cTn id="52" dur="1" fill="hold">
                                          <p:stCondLst>
                                            <p:cond delay="499"/>
                                          </p:stCondLst>
                                        </p:cTn>
                                        <p:tgtEl>
                                          <p:spTgt spid="9"/>
                                        </p:tgtEl>
                                        <p:attrNameLst>
                                          <p:attrName>style.visibility</p:attrName>
                                        </p:attrNameLst>
                                      </p:cBhvr>
                                      <p:to>
                                        <p:strVal val="hidden"/>
                                      </p:to>
                                    </p:set>
                                  </p:childTnLst>
                                </p:cTn>
                              </p:par>
                              <p:par>
                                <p:cTn id="53" presetID="42" presetClass="path" presetSubtype="0" accel="50000" decel="50000" fill="hold" nodeType="withEffect">
                                  <p:stCondLst>
                                    <p:cond delay="0"/>
                                  </p:stCondLst>
                                  <p:childTnLst>
                                    <p:animMotion origin="layout" path="M -2.08333E-7 3.7037E-7 L -0.18021 -0.00602 " pathEditMode="relative" rAng="0" ptsTypes="AA">
                                      <p:cBhvr>
                                        <p:cTn id="54" dur="1000" fill="hold"/>
                                        <p:tgtEl>
                                          <p:spTgt spid="5"/>
                                        </p:tgtEl>
                                        <p:attrNameLst>
                                          <p:attrName>ppt_x</p:attrName>
                                          <p:attrName>ppt_y</p:attrName>
                                        </p:attrNameLst>
                                      </p:cBhvr>
                                      <p:rCtr x="-9010" y="-301"/>
                                    </p:animMotion>
                                  </p:childTnLst>
                                </p:cTn>
                              </p:par>
                            </p:childTnLst>
                          </p:cTn>
                        </p:par>
                        <p:par>
                          <p:cTn id="55" fill="hold">
                            <p:stCondLst>
                              <p:cond delay="3500"/>
                            </p:stCondLst>
                            <p:childTnLst>
                              <p:par>
                                <p:cTn id="56" presetID="10" presetClass="entr" presetSubtype="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8B275C8-A550-41E0-BAA7-2300DDBD9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0"/>
            <a:ext cx="12192000" cy="6858000"/>
          </a:xfrm>
          <a:prstGeom prst="rect">
            <a:avLst/>
          </a:prstGeom>
        </p:spPr>
      </p:pic>
      <p:sp>
        <p:nvSpPr>
          <p:cNvPr id="18" name="四角形: 角を丸くする 17">
            <a:extLst>
              <a:ext uri="{FF2B5EF4-FFF2-40B4-BE49-F238E27FC236}">
                <a16:creationId xmlns:a16="http://schemas.microsoft.com/office/drawing/2014/main" id="{EF2C5514-6D50-4D13-82D6-482EF4656400}"/>
              </a:ext>
            </a:extLst>
          </p:cNvPr>
          <p:cNvSpPr/>
          <p:nvPr/>
        </p:nvSpPr>
        <p:spPr>
          <a:xfrm>
            <a:off x="6989068" y="914121"/>
            <a:ext cx="3167921" cy="5222452"/>
          </a:xfrm>
          <a:prstGeom prst="roundRect">
            <a:avLst/>
          </a:prstGeom>
          <a:gradFill flip="none" rotWithShape="1">
            <a:gsLst>
              <a:gs pos="0">
                <a:schemeClr val="accent1">
                  <a:lumMod val="7000"/>
                  <a:lumOff val="93000"/>
                </a:schemeClr>
              </a:gs>
              <a:gs pos="65000">
                <a:srgbClr val="BCFFBC"/>
              </a:gs>
              <a:gs pos="100000">
                <a:srgbClr val="DDFFB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BE7F55CB-7E1A-4019-82AA-21691BA71E6F}"/>
              </a:ext>
            </a:extLst>
          </p:cNvPr>
          <p:cNvSpPr/>
          <p:nvPr/>
        </p:nvSpPr>
        <p:spPr>
          <a:xfrm>
            <a:off x="2041160" y="914121"/>
            <a:ext cx="3167921" cy="5222452"/>
          </a:xfrm>
          <a:prstGeom prst="roundRect">
            <a:avLst/>
          </a:prstGeom>
          <a:gradFill flip="none" rotWithShape="1">
            <a:gsLst>
              <a:gs pos="0">
                <a:schemeClr val="accent1">
                  <a:lumMod val="7000"/>
                  <a:lumOff val="93000"/>
                </a:schemeClr>
              </a:gs>
              <a:gs pos="65000">
                <a:srgbClr val="FFB7DB"/>
              </a:gs>
              <a:gs pos="100000">
                <a:srgbClr val="FFB7B7"/>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2377092" y="1122362"/>
            <a:ext cx="2478374" cy="1090485"/>
          </a:xfrm>
        </p:spPr>
        <p:txBody>
          <a:bodyPr anchor="t"/>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機能</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7040381" y="2421088"/>
            <a:ext cx="3167921" cy="2662931"/>
          </a:xfrm>
        </p:spPr>
        <p:txBody>
          <a:bodyPr>
            <a:normAutofit/>
          </a:bodyPr>
          <a:lstStyle/>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顧客管理</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a:t>
            </a:r>
            <a:endPar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ランキング</a:t>
            </a:r>
            <a:endParaRPr lang="en-US" altLang="ja-JP" sz="4000" dirty="0">
              <a:solidFill>
                <a:schemeClr val="tx1">
                  <a:lumMod val="65000"/>
                  <a:lumOff val="35000"/>
                </a:schemeClr>
              </a:solidFill>
            </a:endParaRPr>
          </a:p>
        </p:txBody>
      </p:sp>
      <p:sp>
        <p:nvSpPr>
          <p:cNvPr id="10" name="タイトル 1">
            <a:extLst>
              <a:ext uri="{FF2B5EF4-FFF2-40B4-BE49-F238E27FC236}">
                <a16:creationId xmlns:a16="http://schemas.microsoft.com/office/drawing/2014/main" id="{D19A5965-467F-4DAE-B926-EC489A613771}"/>
              </a:ext>
            </a:extLst>
          </p:cNvPr>
          <p:cNvSpPr txBox="1">
            <a:spLocks/>
          </p:cNvSpPr>
          <p:nvPr/>
        </p:nvSpPr>
        <p:spPr>
          <a:xfrm>
            <a:off x="7318851" y="1122362"/>
            <a:ext cx="2478374"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仕様</a:t>
            </a:r>
          </a:p>
        </p:txBody>
      </p:sp>
      <p:sp>
        <p:nvSpPr>
          <p:cNvPr id="14" name="サブタイトル 2">
            <a:extLst>
              <a:ext uri="{FF2B5EF4-FFF2-40B4-BE49-F238E27FC236}">
                <a16:creationId xmlns:a16="http://schemas.microsoft.com/office/drawing/2014/main" id="{DADF4485-7293-4EB2-8DD9-1B607AD2D08F}"/>
              </a:ext>
            </a:extLst>
          </p:cNvPr>
          <p:cNvSpPr txBox="1">
            <a:spLocks/>
          </p:cNvSpPr>
          <p:nvPr/>
        </p:nvSpPr>
        <p:spPr>
          <a:xfrm>
            <a:off x="2521836" y="2212847"/>
            <a:ext cx="2188885" cy="3522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nSpc>
                <a:spcPct val="125000"/>
              </a:lnSpc>
            </a:pP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検索</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追加</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削除</a:t>
            </a:r>
            <a:br>
              <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endParaRPr lang="en-US" altLang="ja-JP" sz="40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r">
              <a:lnSpc>
                <a:spcPct val="125000"/>
              </a:lnSpc>
            </a:pPr>
            <a:endParaRPr lang="en-US" altLang="ja-JP" sz="4000" dirty="0">
              <a:solidFill>
                <a:schemeClr val="tx1">
                  <a:lumMod val="65000"/>
                  <a:lumOff val="35000"/>
                </a:schemeClr>
              </a:solidFill>
            </a:endParaRPr>
          </a:p>
        </p:txBody>
      </p:sp>
      <p:pic>
        <p:nvPicPr>
          <p:cNvPr id="9" name="図 8">
            <a:extLst>
              <a:ext uri="{FF2B5EF4-FFF2-40B4-BE49-F238E27FC236}">
                <a16:creationId xmlns:a16="http://schemas.microsoft.com/office/drawing/2014/main" id="{0F6BE385-7E8F-48D4-BC3B-4BCBE503F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89" y="4621181"/>
            <a:ext cx="2870780" cy="2397102"/>
          </a:xfrm>
          <a:prstGeom prst="rect">
            <a:avLst/>
          </a:prstGeom>
        </p:spPr>
      </p:pic>
      <p:pic>
        <p:nvPicPr>
          <p:cNvPr id="11" name="図 10">
            <a:extLst>
              <a:ext uri="{FF2B5EF4-FFF2-40B4-BE49-F238E27FC236}">
                <a16:creationId xmlns:a16="http://schemas.microsoft.com/office/drawing/2014/main" id="{6306A171-52FB-4C33-A27B-466041BA0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7491" y="4634744"/>
            <a:ext cx="2299443" cy="2299443"/>
          </a:xfrm>
          <a:prstGeom prst="rect">
            <a:avLst/>
          </a:prstGeom>
        </p:spPr>
      </p:pic>
    </p:spTree>
    <p:extLst>
      <p:ext uri="{BB962C8B-B14F-4D97-AF65-F5344CB8AC3E}">
        <p14:creationId xmlns:p14="http://schemas.microsoft.com/office/powerpoint/2010/main" val="390694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E20AD51-C972-443C-AF82-98D90BB54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972463"/>
            <a:ext cx="9144000" cy="1090485"/>
          </a:xfrm>
        </p:spPr>
        <p:txBody>
          <a:bodyPr anchor="t">
            <a:normAutofit/>
          </a:bodyP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メリット</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サブタイトル 2"/>
          <p:cNvSpPr>
            <a:spLocks noGrp="1"/>
          </p:cNvSpPr>
          <p:nvPr>
            <p:ph type="subTitle" idx="1"/>
          </p:nvPr>
        </p:nvSpPr>
        <p:spPr>
          <a:xfrm>
            <a:off x="987552" y="2487168"/>
            <a:ext cx="10430256" cy="1090485"/>
          </a:xfrm>
        </p:spPr>
        <p:txBody>
          <a:bodyPr>
            <a:normAutofit/>
          </a:bodyPr>
          <a:lstStyle/>
          <a:p>
            <a:r>
              <a:rPr kumimoji="1"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作業時間の短縮、</a:t>
            </a:r>
            <a:r>
              <a:rPr lang="ja-JP" altLang="en-US"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ミス軽減を図る</a:t>
            </a:r>
            <a:endParaRPr kumimoji="1" lang="en-US" altLang="ja-JP" sz="44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59591115-3853-4248-9919-F3B5EC775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104" y="3562662"/>
            <a:ext cx="3049223" cy="3116769"/>
          </a:xfrm>
          <a:prstGeom prst="rect">
            <a:avLst/>
          </a:prstGeom>
        </p:spPr>
      </p:pic>
      <p:pic>
        <p:nvPicPr>
          <p:cNvPr id="8" name="図 7">
            <a:extLst>
              <a:ext uri="{FF2B5EF4-FFF2-40B4-BE49-F238E27FC236}">
                <a16:creationId xmlns:a16="http://schemas.microsoft.com/office/drawing/2014/main" id="{952462E8-9C54-4F73-B6CE-5138D6846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008905" y="4079184"/>
            <a:ext cx="1847911" cy="2630342"/>
          </a:xfrm>
          <a:prstGeom prst="rect">
            <a:avLst/>
          </a:prstGeom>
        </p:spPr>
      </p:pic>
      <p:grpSp>
        <p:nvGrpSpPr>
          <p:cNvPr id="9" name="グループ化 8">
            <a:extLst>
              <a:ext uri="{FF2B5EF4-FFF2-40B4-BE49-F238E27FC236}">
                <a16:creationId xmlns:a16="http://schemas.microsoft.com/office/drawing/2014/main" id="{1C9885A3-7E0C-4931-AFC0-44E604891A8D}"/>
              </a:ext>
            </a:extLst>
          </p:cNvPr>
          <p:cNvGrpSpPr/>
          <p:nvPr/>
        </p:nvGrpSpPr>
        <p:grpSpPr>
          <a:xfrm>
            <a:off x="6874040" y="2906887"/>
            <a:ext cx="4091506" cy="4621880"/>
            <a:chOff x="6846390" y="2682493"/>
            <a:chExt cx="4091506" cy="4621880"/>
          </a:xfrm>
        </p:grpSpPr>
        <p:pic>
          <p:nvPicPr>
            <p:cNvPr id="10" name="図 9">
              <a:extLst>
                <a:ext uri="{FF2B5EF4-FFF2-40B4-BE49-F238E27FC236}">
                  <a16:creationId xmlns:a16="http://schemas.microsoft.com/office/drawing/2014/main" id="{18AD1E98-462B-48E2-B8CE-857957781E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2705" y="3335211"/>
              <a:ext cx="3255191" cy="3255191"/>
            </a:xfrm>
            <a:prstGeom prst="rect">
              <a:avLst/>
            </a:prstGeom>
          </p:spPr>
        </p:pic>
        <p:pic>
          <p:nvPicPr>
            <p:cNvPr id="11" name="図 10">
              <a:extLst>
                <a:ext uri="{FF2B5EF4-FFF2-40B4-BE49-F238E27FC236}">
                  <a16:creationId xmlns:a16="http://schemas.microsoft.com/office/drawing/2014/main" id="{2125430B-885B-4DC9-8D84-247CC02CEF01}"/>
                </a:ext>
              </a:extLst>
            </p:cNvPr>
            <p:cNvPicPr>
              <a:picLocks noChangeAspect="1"/>
            </p:cNvPicPr>
            <p:nvPr/>
          </p:nvPicPr>
          <p:blipFill rotWithShape="1">
            <a:blip r:embed="rId7">
              <a:extLst>
                <a:ext uri="{28A0092B-C50C-407E-A947-70E740481C1C}">
                  <a14:useLocalDpi xmlns:a14="http://schemas.microsoft.com/office/drawing/2010/main" val="0"/>
                </a:ext>
              </a:extLst>
            </a:blip>
            <a:srcRect r="61753"/>
            <a:stretch/>
          </p:blipFill>
          <p:spPr>
            <a:xfrm>
              <a:off x="6846390" y="2682493"/>
              <a:ext cx="1672630" cy="4621880"/>
            </a:xfrm>
            <a:prstGeom prst="rect">
              <a:avLst/>
            </a:prstGeom>
          </p:spPr>
        </p:pic>
        <p:pic>
          <p:nvPicPr>
            <p:cNvPr id="5" name="図 4">
              <a:extLst>
                <a:ext uri="{FF2B5EF4-FFF2-40B4-BE49-F238E27FC236}">
                  <a16:creationId xmlns:a16="http://schemas.microsoft.com/office/drawing/2014/main" id="{BCEF960B-5A63-4BAA-8F2C-5CD40AE49D71}"/>
                </a:ext>
              </a:extLst>
            </p:cNvPr>
            <p:cNvPicPr>
              <a:picLocks noChangeAspect="1"/>
            </p:cNvPicPr>
            <p:nvPr/>
          </p:nvPicPr>
          <p:blipFill rotWithShape="1">
            <a:blip r:embed="rId7">
              <a:extLst>
                <a:ext uri="{28A0092B-C50C-407E-A947-70E740481C1C}">
                  <a14:useLocalDpi xmlns:a14="http://schemas.microsoft.com/office/drawing/2010/main" val="0"/>
                </a:ext>
              </a:extLst>
            </a:blip>
            <a:srcRect l="62957"/>
            <a:stretch/>
          </p:blipFill>
          <p:spPr>
            <a:xfrm>
              <a:off x="9446054" y="3255717"/>
              <a:ext cx="1154532" cy="3116769"/>
            </a:xfrm>
            <a:prstGeom prst="rect">
              <a:avLst/>
            </a:prstGeom>
          </p:spPr>
        </p:pic>
      </p:grpSp>
      <p:pic>
        <p:nvPicPr>
          <p:cNvPr id="12" name="図 11">
            <a:extLst>
              <a:ext uri="{FF2B5EF4-FFF2-40B4-BE49-F238E27FC236}">
                <a16:creationId xmlns:a16="http://schemas.microsoft.com/office/drawing/2014/main" id="{4336CAAA-8AC9-447B-9E0B-833601D198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0" y="4998915"/>
            <a:ext cx="1905000" cy="1905000"/>
          </a:xfrm>
          <a:prstGeom prst="rect">
            <a:avLst/>
          </a:prstGeom>
        </p:spPr>
      </p:pic>
      <p:pic>
        <p:nvPicPr>
          <p:cNvPr id="13" name="図 12">
            <a:extLst>
              <a:ext uri="{FF2B5EF4-FFF2-40B4-BE49-F238E27FC236}">
                <a16:creationId xmlns:a16="http://schemas.microsoft.com/office/drawing/2014/main" id="{57C8379B-883E-4C67-99F6-BB9C4E6232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0987" y="4998915"/>
            <a:ext cx="1905000" cy="1905000"/>
          </a:xfrm>
          <a:prstGeom prst="rect">
            <a:avLst/>
          </a:prstGeom>
        </p:spPr>
      </p:pic>
      <p:pic>
        <p:nvPicPr>
          <p:cNvPr id="14" name="図 13">
            <a:extLst>
              <a:ext uri="{FF2B5EF4-FFF2-40B4-BE49-F238E27FC236}">
                <a16:creationId xmlns:a16="http://schemas.microsoft.com/office/drawing/2014/main" id="{44E83D13-1836-438C-8D57-5DED4E290C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34974" y="4989290"/>
            <a:ext cx="1905000" cy="1905000"/>
          </a:xfrm>
          <a:prstGeom prst="rect">
            <a:avLst/>
          </a:prstGeom>
        </p:spPr>
      </p:pic>
    </p:spTree>
    <p:extLst>
      <p:ext uri="{BB962C8B-B14F-4D97-AF65-F5344CB8AC3E}">
        <p14:creationId xmlns:p14="http://schemas.microsoft.com/office/powerpoint/2010/main" val="33695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20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4500"/>
                            </p:stCondLst>
                            <p:childTnLst>
                              <p:par>
                                <p:cTn id="25" presetID="2" presetClass="entr" presetSubtype="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5500"/>
                            </p:stCondLst>
                            <p:childTnLst>
                              <p:par>
                                <p:cTn id="35" presetID="2" presetClass="entr" presetSubtype="2"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D5693D8-B2F2-4710-877C-599C8AE65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96"/>
            <a:ext cx="12192000" cy="6858000"/>
          </a:xfrm>
          <a:prstGeom prst="rect">
            <a:avLst/>
          </a:prstGeom>
        </p:spPr>
      </p:pic>
      <p:sp>
        <p:nvSpPr>
          <p:cNvPr id="3" name="四角形: 角を丸くする 2">
            <a:extLst>
              <a:ext uri="{FF2B5EF4-FFF2-40B4-BE49-F238E27FC236}">
                <a16:creationId xmlns:a16="http://schemas.microsoft.com/office/drawing/2014/main" id="{957373ED-851A-4A93-A7C4-3C68C24B99AD}"/>
              </a:ext>
            </a:extLst>
          </p:cNvPr>
          <p:cNvSpPr/>
          <p:nvPr/>
        </p:nvSpPr>
        <p:spPr>
          <a:xfrm>
            <a:off x="3327816" y="1853084"/>
            <a:ext cx="8496187" cy="4742588"/>
          </a:xfrm>
          <a:prstGeom prst="roundRect">
            <a:avLst/>
          </a:prstGeom>
          <a:gradFill flip="none" rotWithShape="1">
            <a:gsLst>
              <a:gs pos="14000">
                <a:srgbClr val="B7DBFF"/>
              </a:gs>
              <a:gs pos="69000">
                <a:srgbClr val="BCFFBC"/>
              </a:gs>
              <a:gs pos="95000">
                <a:srgbClr val="E2FFC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ctrTitle"/>
          </p:nvPr>
        </p:nvSpPr>
        <p:spPr>
          <a:xfrm>
            <a:off x="1524000" y="762599"/>
            <a:ext cx="9144000" cy="1090485"/>
          </a:xfrm>
        </p:spPr>
        <p:txBody>
          <a:bodyPr anchor="t"/>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構成</a:t>
            </a:r>
          </a:p>
        </p:txBody>
      </p:sp>
      <p:sp>
        <p:nvSpPr>
          <p:cNvPr id="6" name="正方形/長方形 5">
            <a:extLst>
              <a:ext uri="{FF2B5EF4-FFF2-40B4-BE49-F238E27FC236}">
                <a16:creationId xmlns:a16="http://schemas.microsoft.com/office/drawing/2014/main" id="{F01499A4-0445-4EEA-93CA-5B10EBD68551}"/>
              </a:ext>
            </a:extLst>
          </p:cNvPr>
          <p:cNvSpPr/>
          <p:nvPr/>
        </p:nvSpPr>
        <p:spPr>
          <a:xfrm>
            <a:off x="-1958" y="2935555"/>
            <a:ext cx="2667709" cy="977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 Browser</a:t>
            </a:r>
            <a:b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b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Application</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8" name="正方形/長方形 7">
            <a:extLst>
              <a:ext uri="{FF2B5EF4-FFF2-40B4-BE49-F238E27FC236}">
                <a16:creationId xmlns:a16="http://schemas.microsoft.com/office/drawing/2014/main" id="{2F6F413F-E905-432C-B796-1D87A65D04B9}"/>
              </a:ext>
            </a:extLst>
          </p:cNvPr>
          <p:cNvSpPr/>
          <p:nvPr/>
        </p:nvSpPr>
        <p:spPr>
          <a:xfrm>
            <a:off x="8677199" y="2938177"/>
            <a:ext cx="2565400"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PHP</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9" name="正方形/長方形 8">
            <a:extLst>
              <a:ext uri="{FF2B5EF4-FFF2-40B4-BE49-F238E27FC236}">
                <a16:creationId xmlns:a16="http://schemas.microsoft.com/office/drawing/2014/main" id="{F5C92CD3-BB93-4F25-BFD8-652E62669152}"/>
              </a:ext>
            </a:extLst>
          </p:cNvPr>
          <p:cNvSpPr/>
          <p:nvPr/>
        </p:nvSpPr>
        <p:spPr>
          <a:xfrm>
            <a:off x="8677199" y="5604061"/>
            <a:ext cx="2565401"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MySQL</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2" name="正方形/長方形 11">
            <a:extLst>
              <a:ext uri="{FF2B5EF4-FFF2-40B4-BE49-F238E27FC236}">
                <a16:creationId xmlns:a16="http://schemas.microsoft.com/office/drawing/2014/main" id="{1887E240-3263-46C6-91D1-C40E273492CA}"/>
              </a:ext>
            </a:extLst>
          </p:cNvPr>
          <p:cNvSpPr/>
          <p:nvPr/>
        </p:nvSpPr>
        <p:spPr>
          <a:xfrm>
            <a:off x="4441577" y="2958559"/>
            <a:ext cx="2243668"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静的サイト</a:t>
            </a:r>
            <a:endPar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5" name="矢印: 右 14">
            <a:extLst>
              <a:ext uri="{FF2B5EF4-FFF2-40B4-BE49-F238E27FC236}">
                <a16:creationId xmlns:a16="http://schemas.microsoft.com/office/drawing/2014/main" id="{314289F8-54AA-44A9-BB33-863BA15EB9BD}"/>
              </a:ext>
            </a:extLst>
          </p:cNvPr>
          <p:cNvSpPr/>
          <p:nvPr/>
        </p:nvSpPr>
        <p:spPr>
          <a:xfrm>
            <a:off x="2754673" y="3001942"/>
            <a:ext cx="1510768" cy="84481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ビルド</a:t>
            </a:r>
          </a:p>
        </p:txBody>
      </p:sp>
      <p:sp>
        <p:nvSpPr>
          <p:cNvPr id="19" name="矢印: 左右 18">
            <a:extLst>
              <a:ext uri="{FF2B5EF4-FFF2-40B4-BE49-F238E27FC236}">
                <a16:creationId xmlns:a16="http://schemas.microsoft.com/office/drawing/2014/main" id="{9AD92F1C-4CA8-4763-8070-BC7614109E66}"/>
              </a:ext>
            </a:extLst>
          </p:cNvPr>
          <p:cNvSpPr/>
          <p:nvPr/>
        </p:nvSpPr>
        <p:spPr>
          <a:xfrm>
            <a:off x="7022072" y="3054338"/>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sp>
        <p:nvSpPr>
          <p:cNvPr id="20" name="矢印: 上下 19">
            <a:extLst>
              <a:ext uri="{FF2B5EF4-FFF2-40B4-BE49-F238E27FC236}">
                <a16:creationId xmlns:a16="http://schemas.microsoft.com/office/drawing/2014/main" id="{360DC448-F849-4111-A0D9-CCB0C73E4558}"/>
              </a:ext>
            </a:extLst>
          </p:cNvPr>
          <p:cNvSpPr/>
          <p:nvPr/>
        </p:nvSpPr>
        <p:spPr>
          <a:xfrm>
            <a:off x="9514867" y="4038814"/>
            <a:ext cx="890063" cy="13956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SQL</a:t>
            </a: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7" name="タイトル 1">
            <a:extLst>
              <a:ext uri="{FF2B5EF4-FFF2-40B4-BE49-F238E27FC236}">
                <a16:creationId xmlns:a16="http://schemas.microsoft.com/office/drawing/2014/main" id="{B0BABBB1-6F67-45DE-94A4-896A036B9826}"/>
              </a:ext>
            </a:extLst>
          </p:cNvPr>
          <p:cNvSpPr txBox="1">
            <a:spLocks/>
          </p:cNvSpPr>
          <p:nvPr/>
        </p:nvSpPr>
        <p:spPr>
          <a:xfrm>
            <a:off x="6197313" y="1992631"/>
            <a:ext cx="2956530"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XAMPP</a:t>
            </a: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60449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2" grpId="0" animBg="1"/>
      <p:bldP spid="15" grpId="0" animBg="1"/>
      <p:bldP spid="19" grpId="0" animBg="1"/>
      <p:bldP spid="20"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0A5A09C-3A8F-4436-A8AC-98C4F133D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709383"/>
            <a:ext cx="9144000" cy="1090485"/>
          </a:xfrm>
        </p:spPr>
        <p:txBody>
          <a:bodyPr anchor="t"/>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特徴</a:t>
            </a:r>
          </a:p>
        </p:txBody>
      </p:sp>
      <p:sp>
        <p:nvSpPr>
          <p:cNvPr id="3" name="サブタイトル 2"/>
          <p:cNvSpPr>
            <a:spLocks noGrp="1"/>
          </p:cNvSpPr>
          <p:nvPr>
            <p:ph type="subTitle" idx="1"/>
          </p:nvPr>
        </p:nvSpPr>
        <p:spPr>
          <a:xfrm>
            <a:off x="719667" y="2487168"/>
            <a:ext cx="10698141" cy="3593592"/>
          </a:xfrm>
        </p:spPr>
        <p:txBody>
          <a:bodyPr>
            <a:normAutofit/>
          </a:bodyPr>
          <a:lstStyle/>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フロントエンドと</a:t>
            </a:r>
            <a:r>
              <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の統合性</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しん</a:t>
            </a:r>
            <a:r>
              <a:rPr lang="ja-JP" altLang="en-US" sz="4800" dirty="0" err="1">
                <a:solidFill>
                  <a:schemeClr val="tx1">
                    <a:lumMod val="65000"/>
                    <a:lumOff val="35000"/>
                  </a:schemeClr>
                </a:solidFill>
                <a:latin typeface="HG丸ｺﾞｼｯｸM-PRO" panose="020F0600000000000000" pitchFamily="50" charset="-128"/>
                <a:ea typeface="HG丸ｺﾞｼｯｸM-PRO" panose="020F0600000000000000" pitchFamily="50" charset="-128"/>
              </a:rPr>
              <a:t>ぷる</a:t>
            </a:r>
            <a:r>
              <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いずべすと</a:t>
            </a: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r>
              <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UI</a:t>
            </a:r>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の見やすさ</a:t>
            </a:r>
            <a:endParaRPr kumimoji="1"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414645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B2963D3-19FB-42FA-B982-7D14FEA6F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2338515"/>
            <a:ext cx="9144000" cy="1090485"/>
          </a:xfrm>
        </p:spPr>
        <p:txBody>
          <a:bodyPr anchor="t"/>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製品  デモ</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3" name="字幕 2">
            <a:extLst>
              <a:ext uri="{FF2B5EF4-FFF2-40B4-BE49-F238E27FC236}">
                <a16:creationId xmlns:a16="http://schemas.microsoft.com/office/drawing/2014/main" id="{F6BDBC29-AB16-45C3-B528-57AFAD873FDE}"/>
              </a:ext>
            </a:extLst>
          </p:cNvPr>
          <p:cNvSpPr>
            <a:spLocks noGrp="1"/>
          </p:cNvSpPr>
          <p:nvPr>
            <p:ph type="subTitle" idx="1"/>
          </p:nvPr>
        </p:nvSpPr>
        <p:spPr/>
        <p:txBody>
          <a:bodyPr/>
          <a:lstStyle/>
          <a:p>
            <a:endParaRPr kumimoji="1" lang="ja-JP" altLang="en-US" dirty="0">
              <a:solidFill>
                <a:schemeClr val="tx1">
                  <a:lumMod val="65000"/>
                  <a:lumOff val="35000"/>
                </a:schemeClr>
              </a:solidFill>
            </a:endParaRPr>
          </a:p>
        </p:txBody>
      </p:sp>
    </p:spTree>
    <p:extLst>
      <p:ext uri="{BB962C8B-B14F-4D97-AF65-F5344CB8AC3E}">
        <p14:creationId xmlns:p14="http://schemas.microsoft.com/office/powerpoint/2010/main" val="180366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973A7DD7-ED0B-4BEF-9CA4-D704076E0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621622" y="0"/>
            <a:ext cx="9144000" cy="2387600"/>
          </a:xfrm>
        </p:spPr>
        <p:txBody>
          <a:bodyPr anchor="ctr"/>
          <a:lstStyle/>
          <a:p>
            <a:r>
              <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質疑応答</a:t>
            </a:r>
          </a:p>
        </p:txBody>
      </p:sp>
      <p:sp>
        <p:nvSpPr>
          <p:cNvPr id="4" name="サブタイトル 2">
            <a:extLst>
              <a:ext uri="{FF2B5EF4-FFF2-40B4-BE49-F238E27FC236}">
                <a16:creationId xmlns:a16="http://schemas.microsoft.com/office/drawing/2014/main" id="{2B4B452D-548E-4D31-9564-61C1920C08B4}"/>
              </a:ext>
            </a:extLst>
          </p:cNvPr>
          <p:cNvSpPr txBox="1">
            <a:spLocks/>
          </p:cNvSpPr>
          <p:nvPr/>
        </p:nvSpPr>
        <p:spPr>
          <a:xfrm>
            <a:off x="1979931" y="5590539"/>
            <a:ext cx="8427381" cy="70643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defRPr/>
            </a:pPr>
            <a:r>
              <a:rPr kumimoji="1" lang="en-US" altLang="ja-JP" sz="48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http://</a:t>
            </a:r>
            <a:r>
              <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172.16.3.136/</a:t>
            </a:r>
            <a:endParaRPr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48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pic>
        <p:nvPicPr>
          <p:cNvPr id="8" name="図 7">
            <a:extLst>
              <a:ext uri="{FF2B5EF4-FFF2-40B4-BE49-F238E27FC236}">
                <a16:creationId xmlns:a16="http://schemas.microsoft.com/office/drawing/2014/main" id="{5E368D69-3651-4766-9182-D62926C6C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7547" y="1690291"/>
            <a:ext cx="3632148" cy="36321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744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4B1C0F4-C433-4ABA-8637-CD3E810BE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p:cNvSpPr>
            <a:spLocks noGrp="1"/>
          </p:cNvSpPr>
          <p:nvPr>
            <p:ph type="ctrTitle"/>
          </p:nvPr>
        </p:nvSpPr>
        <p:spPr>
          <a:xfrm>
            <a:off x="1524000" y="1658517"/>
            <a:ext cx="9144000" cy="3218688"/>
          </a:xfrm>
        </p:spPr>
        <p:txBody>
          <a:bodyPr anchor="ctr"/>
          <a:lstStyle/>
          <a:p>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ご清聴</a:t>
            </a:r>
            <a:br>
              <a:rPr lang="en-US" altLang="ja-JP"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br>
            <a:r>
              <a:rPr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ありがとうございました</a:t>
            </a:r>
            <a:endParaRPr kumimoji="1" lang="ja-JP" altLang="en-US"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4720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書籍管理とは</a:t>
            </a:r>
            <a:endParaRPr kumimoji="1" lang="ja-JP" altLang="en-US" sz="7200"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DA76FF33-FC0E-4808-A804-DD37C98108B6}"/>
              </a:ext>
            </a:extLst>
          </p:cNvPr>
          <p:cNvSpPr>
            <a:spLocks noGrp="1"/>
          </p:cNvSpPr>
          <p:nvPr>
            <p:ph idx="1"/>
          </p:nvPr>
        </p:nvSpPr>
        <p:spPr>
          <a:xfrm>
            <a:off x="838200" y="2695146"/>
            <a:ext cx="10515600" cy="931483"/>
          </a:xfrm>
        </p:spPr>
        <p:txBody>
          <a:bodyPr>
            <a:normAutofit fontScale="85000" lnSpcReduction="10000"/>
          </a:bodyPr>
          <a:lstStyle/>
          <a:p>
            <a:pPr marL="0" indent="0">
              <a:buNone/>
            </a:pPr>
            <a:r>
              <a:rPr lang="ja-JP" altLang="en-US" sz="4400" dirty="0">
                <a:latin typeface="HG丸ｺﾞｼｯｸM-PRO" panose="020F0600000000000000" pitchFamily="50" charset="-128"/>
                <a:ea typeface="HG丸ｺﾞｼｯｸM-PRO" panose="020F0600000000000000" pitchFamily="50" charset="-128"/>
              </a:rPr>
              <a:t>  　本屋さんで書籍の購入者を管理するシステム</a:t>
            </a:r>
            <a:endParaRPr kumimoji="1" lang="en-US" altLang="ja-JP" sz="4400" dirty="0">
              <a:latin typeface="HG丸ｺﾞｼｯｸM-PRO" panose="020F0600000000000000" pitchFamily="50" charset="-128"/>
              <a:ea typeface="HG丸ｺﾞｼｯｸM-PRO" panose="020F0600000000000000" pitchFamily="50" charset="-128"/>
            </a:endParaRPr>
          </a:p>
        </p:txBody>
      </p:sp>
      <p:pic>
        <p:nvPicPr>
          <p:cNvPr id="6" name="図 5">
            <a:extLst>
              <a:ext uri="{FF2B5EF4-FFF2-40B4-BE49-F238E27FC236}">
                <a16:creationId xmlns:a16="http://schemas.microsoft.com/office/drawing/2014/main" id="{49C21424-1263-4551-A6A2-DF29D4EA8E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7013" y="4132195"/>
            <a:ext cx="2126765" cy="2287344"/>
          </a:xfrm>
          <a:prstGeom prst="rect">
            <a:avLst/>
          </a:prstGeom>
        </p:spPr>
      </p:pic>
      <p:pic>
        <p:nvPicPr>
          <p:cNvPr id="7" name="図 6">
            <a:extLst>
              <a:ext uri="{FF2B5EF4-FFF2-40B4-BE49-F238E27FC236}">
                <a16:creationId xmlns:a16="http://schemas.microsoft.com/office/drawing/2014/main" id="{D00426BB-4FFE-4D8C-94A5-0EB9CB1EA1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257" y="4100892"/>
            <a:ext cx="2385306" cy="2282845"/>
          </a:xfrm>
          <a:prstGeom prst="rect">
            <a:avLst/>
          </a:prstGeom>
        </p:spPr>
      </p:pic>
    </p:spTree>
    <p:extLst>
      <p:ext uri="{BB962C8B-B14F-4D97-AF65-F5344CB8AC3E}">
        <p14:creationId xmlns:p14="http://schemas.microsoft.com/office/powerpoint/2010/main" val="286805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C1130E-9335-4B61-8ED7-3C41829F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10"/>
            <a:ext cx="12192000" cy="6858000"/>
          </a:xfrm>
          <a:prstGeom prst="rect">
            <a:avLst/>
          </a:prstGeom>
        </p:spPr>
      </p:pic>
      <p:sp>
        <p:nvSpPr>
          <p:cNvPr id="2" name="タイトル 1"/>
          <p:cNvSpPr>
            <a:spLocks noGrp="1"/>
          </p:cNvSpPr>
          <p:nvPr>
            <p:ph type="ctrTitle"/>
          </p:nvPr>
        </p:nvSpPr>
        <p:spPr>
          <a:xfrm>
            <a:off x="586854" y="1122363"/>
            <a:ext cx="11163868" cy="1090485"/>
          </a:xfrm>
        </p:spPr>
        <p:txBody>
          <a:bodyPr anchor="t">
            <a:normAutofit/>
          </a:bodyPr>
          <a:lstStyle/>
          <a:p>
            <a:r>
              <a:rPr kumimoji="1" lang="ja-JP" altLang="en-US"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書籍管理のメリット</a:t>
            </a:r>
          </a:p>
        </p:txBody>
      </p:sp>
      <p:sp>
        <p:nvSpPr>
          <p:cNvPr id="3" name="サブタイトル 2"/>
          <p:cNvSpPr>
            <a:spLocks noGrp="1"/>
          </p:cNvSpPr>
          <p:nvPr>
            <p:ph type="subTitle" idx="1"/>
          </p:nvPr>
        </p:nvSpPr>
        <p:spPr>
          <a:xfrm>
            <a:off x="477673" y="2997832"/>
            <a:ext cx="5102687" cy="4077618"/>
          </a:xfrm>
        </p:spPr>
        <p:txBody>
          <a:bodyPr>
            <a:noAutofit/>
          </a:body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・編集・更新の非効率性</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・いつ・誰がファイルを編集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1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したか履歴を追えない</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・担当者や知識がないと、管理が困難</a:t>
            </a:r>
          </a:p>
        </p:txBody>
      </p:sp>
      <p:sp>
        <p:nvSpPr>
          <p:cNvPr id="8" name="テキスト ボックス 7">
            <a:extLst>
              <a:ext uri="{FF2B5EF4-FFF2-40B4-BE49-F238E27FC236}">
                <a16:creationId xmlns:a16="http://schemas.microsoft.com/office/drawing/2014/main" id="{8A779AD7-BE45-4C88-B365-DCD6507F153E}"/>
              </a:ext>
            </a:extLst>
          </p:cNvPr>
          <p:cNvSpPr txBox="1"/>
          <p:nvPr/>
        </p:nvSpPr>
        <p:spPr>
          <a:xfrm>
            <a:off x="586854" y="2025698"/>
            <a:ext cx="3712191" cy="1200329"/>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エクセル</a:t>
            </a:r>
            <a:endParaRPr kumimoji="1" lang="en-US" altLang="ja-JP"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デメリット</a:t>
            </a:r>
          </a:p>
        </p:txBody>
      </p:sp>
      <p:sp>
        <p:nvSpPr>
          <p:cNvPr id="6" name="テキスト ボックス 5">
            <a:extLst>
              <a:ext uri="{FF2B5EF4-FFF2-40B4-BE49-F238E27FC236}">
                <a16:creationId xmlns:a16="http://schemas.microsoft.com/office/drawing/2014/main" id="{57807B11-8ACD-4B1C-B087-C6104293B102}"/>
              </a:ext>
            </a:extLst>
          </p:cNvPr>
          <p:cNvSpPr txBox="1"/>
          <p:nvPr/>
        </p:nvSpPr>
        <p:spPr>
          <a:xfrm>
            <a:off x="7740555" y="2228671"/>
            <a:ext cx="3712191" cy="646331"/>
          </a:xfrm>
          <a:prstGeom prst="rect">
            <a:avLst/>
          </a:prstGeom>
          <a:noFill/>
        </p:spPr>
        <p:txBody>
          <a:bodyPr wrap="square" rtlCol="0">
            <a:spAutoFit/>
          </a:bodyPr>
          <a:lstStyle/>
          <a:p>
            <a:pPr algn="ctr"/>
            <a:r>
              <a:rPr kumimoji="1" lang="ja-JP" altLang="en-US" sz="36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書籍管理</a:t>
            </a:r>
          </a:p>
        </p:txBody>
      </p:sp>
      <p:pic>
        <p:nvPicPr>
          <p:cNvPr id="7" name="図 6">
            <a:extLst>
              <a:ext uri="{FF2B5EF4-FFF2-40B4-BE49-F238E27FC236}">
                <a16:creationId xmlns:a16="http://schemas.microsoft.com/office/drawing/2014/main" id="{8EF11E96-90D4-4AE9-8CDD-191E11DFB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2553711"/>
            <a:ext cx="1517616" cy="2160195"/>
          </a:xfrm>
          <a:prstGeom prst="rect">
            <a:avLst/>
          </a:prstGeom>
        </p:spPr>
      </p:pic>
      <p:pic>
        <p:nvPicPr>
          <p:cNvPr id="9" name="図 8">
            <a:extLst>
              <a:ext uri="{FF2B5EF4-FFF2-40B4-BE49-F238E27FC236}">
                <a16:creationId xmlns:a16="http://schemas.microsoft.com/office/drawing/2014/main" id="{2351D268-52AE-44D0-9E89-E290C0905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3717706"/>
            <a:ext cx="1517616" cy="2160195"/>
          </a:xfrm>
          <a:prstGeom prst="rect">
            <a:avLst/>
          </a:prstGeom>
        </p:spPr>
      </p:pic>
      <p:pic>
        <p:nvPicPr>
          <p:cNvPr id="10" name="図 9">
            <a:extLst>
              <a:ext uri="{FF2B5EF4-FFF2-40B4-BE49-F238E27FC236}">
                <a16:creationId xmlns:a16="http://schemas.microsoft.com/office/drawing/2014/main" id="{7E86537A-CDD0-4B89-B5D8-4552CFF2B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700432" y="4951924"/>
            <a:ext cx="1517616" cy="2160195"/>
          </a:xfrm>
          <a:prstGeom prst="rect">
            <a:avLst/>
          </a:prstGeom>
        </p:spPr>
      </p:pic>
      <p:sp>
        <p:nvSpPr>
          <p:cNvPr id="12" name="サブタイトル 2">
            <a:extLst>
              <a:ext uri="{FF2B5EF4-FFF2-40B4-BE49-F238E27FC236}">
                <a16:creationId xmlns:a16="http://schemas.microsoft.com/office/drawing/2014/main" id="{1854AB80-7F64-4499-A38A-0F36555B2C5C}"/>
              </a:ext>
            </a:extLst>
          </p:cNvPr>
          <p:cNvSpPr txBox="1">
            <a:spLocks/>
          </p:cNvSpPr>
          <p:nvPr/>
        </p:nvSpPr>
        <p:spPr>
          <a:xfrm>
            <a:off x="7338120" y="3024900"/>
            <a:ext cx="5102687" cy="40776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・編集・更新が容易</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2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a:t>
            </a:r>
            <a:r>
              <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DB</a:t>
            </a: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権限設定ができず、</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5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　管理にリスクが伴う</a:t>
            </a:r>
            <a:endParaRPr lang="en-US" altLang="ja-JP"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algn="l">
              <a:lnSpc>
                <a:spcPct val="300000"/>
              </a:lnSpc>
            </a:pPr>
            <a:r>
              <a:rPr lang="ja-JP" altLang="en-US" sz="2100" b="1"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・メンテナンスがしやすい</a:t>
            </a:r>
          </a:p>
        </p:txBody>
      </p:sp>
      <p:pic>
        <p:nvPicPr>
          <p:cNvPr id="11" name="図 10">
            <a:extLst>
              <a:ext uri="{FF2B5EF4-FFF2-40B4-BE49-F238E27FC236}">
                <a16:creationId xmlns:a16="http://schemas.microsoft.com/office/drawing/2014/main" id="{45427921-54FE-4B47-96A2-58F6CDEB22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5624" y="3056409"/>
            <a:ext cx="1741394" cy="1741394"/>
          </a:xfrm>
          <a:prstGeom prst="rect">
            <a:avLst/>
          </a:prstGeom>
        </p:spPr>
      </p:pic>
    </p:spTree>
    <p:extLst>
      <p:ext uri="{BB962C8B-B14F-4D97-AF65-F5344CB8AC3E}">
        <p14:creationId xmlns:p14="http://schemas.microsoft.com/office/powerpoint/2010/main" val="51679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500"/>
                            </p:stCondLst>
                            <p:childTnLst>
                              <p:par>
                                <p:cTn id="27" presetID="10" presetClass="entr" presetSubtype="0" fill="hold" nodeType="afterEffect">
                                  <p:stCondLst>
                                    <p:cond delay="10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10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500"/>
                            </p:stCondLst>
                            <p:childTnLst>
                              <p:par>
                                <p:cTn id="35" presetID="10" presetClass="entr" presetSubtype="0" fill="hold" nodeType="afterEffect">
                                  <p:stCondLst>
                                    <p:cond delay="10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animEffect transition="in" filter="fade">
                                      <p:cBhvr>
                                        <p:cTn id="47" dur="500"/>
                                        <p:tgtEl>
                                          <p:spTgt spid="12">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fade">
                                      <p:cBhvr>
                                        <p:cTn id="50" dur="500"/>
                                        <p:tgtEl>
                                          <p:spTgt spid="1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Effect transition="in" filter="fade">
                                      <p:cBhvr>
                                        <p:cTn id="55"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07466" y="365125"/>
            <a:ext cx="10546334" cy="1463675"/>
          </a:xfrm>
        </p:spPr>
        <p:txBody>
          <a:bodyPr>
            <a:normAutofit/>
          </a:bodyPr>
          <a:lstStyle/>
          <a:p>
            <a:r>
              <a:rPr lang="ja-JP" altLang="en-US" sz="7200" dirty="0">
                <a:latin typeface="HG丸ｺﾞｼｯｸM-PRO" panose="020F0600000000000000" pitchFamily="50" charset="-128"/>
                <a:ea typeface="HG丸ｺﾞｼｯｸM-PRO" panose="020F0600000000000000" pitchFamily="50" charset="-128"/>
              </a:rPr>
              <a:t>書籍管理の利用場面</a:t>
            </a:r>
            <a:endParaRPr kumimoji="1" lang="ja-JP" altLang="en-US" sz="72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CF29232C-B0BC-4F48-953F-55136D6AD20E}"/>
              </a:ext>
            </a:extLst>
          </p:cNvPr>
          <p:cNvPicPr>
            <a:picLocks noChangeAspect="1"/>
          </p:cNvPicPr>
          <p:nvPr/>
        </p:nvPicPr>
        <p:blipFill rotWithShape="1">
          <a:blip r:embed="rId4">
            <a:extLst>
              <a:ext uri="{28A0092B-C50C-407E-A947-70E740481C1C}">
                <a14:useLocalDpi xmlns:a14="http://schemas.microsoft.com/office/drawing/2010/main" val="0"/>
              </a:ext>
            </a:extLst>
          </a:blip>
          <a:srcRect l="43254"/>
          <a:stretch/>
        </p:blipFill>
        <p:spPr>
          <a:xfrm>
            <a:off x="6260223" y="2996715"/>
            <a:ext cx="3713716" cy="3987119"/>
          </a:xfrm>
          <a:prstGeom prst="rect">
            <a:avLst/>
          </a:prstGeom>
        </p:spPr>
      </p:pic>
      <p:pic>
        <p:nvPicPr>
          <p:cNvPr id="10" name="コンテンツ プレースホルダー 9">
            <a:extLst>
              <a:ext uri="{FF2B5EF4-FFF2-40B4-BE49-F238E27FC236}">
                <a16:creationId xmlns:a16="http://schemas.microsoft.com/office/drawing/2014/main" id="{42D7271C-621A-4CAA-883D-462D773275D8}"/>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58012"/>
          <a:stretch/>
        </p:blipFill>
        <p:spPr>
          <a:xfrm>
            <a:off x="3278548" y="3429000"/>
            <a:ext cx="2199646" cy="2971800"/>
          </a:xfrm>
          <a:prstGeom prst="rect">
            <a:avLst/>
          </a:prstGeom>
        </p:spPr>
      </p:pic>
      <p:pic>
        <p:nvPicPr>
          <p:cNvPr id="6" name="図 5">
            <a:extLst>
              <a:ext uri="{FF2B5EF4-FFF2-40B4-BE49-F238E27FC236}">
                <a16:creationId xmlns:a16="http://schemas.microsoft.com/office/drawing/2014/main" id="{05071C60-CF5D-480B-AB76-49F2AC78FD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3509" y="3320486"/>
            <a:ext cx="3537514" cy="3537514"/>
          </a:xfrm>
          <a:prstGeom prst="rect">
            <a:avLst/>
          </a:prstGeom>
        </p:spPr>
      </p:pic>
      <p:pic>
        <p:nvPicPr>
          <p:cNvPr id="8" name="図 7">
            <a:extLst>
              <a:ext uri="{FF2B5EF4-FFF2-40B4-BE49-F238E27FC236}">
                <a16:creationId xmlns:a16="http://schemas.microsoft.com/office/drawing/2014/main" id="{C3595345-A47F-4C21-AC6D-7460867B1E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04162" y="5143500"/>
            <a:ext cx="1714500" cy="1714500"/>
          </a:xfrm>
          <a:prstGeom prst="rect">
            <a:avLst/>
          </a:prstGeom>
        </p:spPr>
      </p:pic>
      <p:pic>
        <p:nvPicPr>
          <p:cNvPr id="9" name="図 8">
            <a:extLst>
              <a:ext uri="{FF2B5EF4-FFF2-40B4-BE49-F238E27FC236}">
                <a16:creationId xmlns:a16="http://schemas.microsoft.com/office/drawing/2014/main" id="{D2F4421D-4D77-4E39-B744-E0A36C619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26592">
            <a:off x="6935935" y="3498181"/>
            <a:ext cx="2682261" cy="2682261"/>
          </a:xfrm>
          <a:prstGeom prst="rect">
            <a:avLst/>
          </a:prstGeom>
        </p:spPr>
      </p:pic>
      <p:sp>
        <p:nvSpPr>
          <p:cNvPr id="11" name="サブタイトル 2">
            <a:extLst>
              <a:ext uri="{FF2B5EF4-FFF2-40B4-BE49-F238E27FC236}">
                <a16:creationId xmlns:a16="http://schemas.microsoft.com/office/drawing/2014/main" id="{75446B47-D885-4D92-90F8-CA88FB9EA343}"/>
              </a:ext>
            </a:extLst>
          </p:cNvPr>
          <p:cNvSpPr txBox="1">
            <a:spLocks/>
          </p:cNvSpPr>
          <p:nvPr/>
        </p:nvSpPr>
        <p:spPr>
          <a:xfrm>
            <a:off x="1145806" y="1493312"/>
            <a:ext cx="10330434" cy="1714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48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a:p>
            <a:pPr marL="0" indent="0">
              <a:buNone/>
            </a:pPr>
            <a:r>
              <a:rPr lang="ja-JP" altLang="en-US" sz="3900" dirty="0">
                <a:latin typeface="HG丸ｺﾞｼｯｸM-PRO" panose="020F0600000000000000" pitchFamily="50" charset="-128"/>
                <a:ea typeface="HG丸ｺﾞｼｯｸM-PRO" panose="020F0600000000000000" pitchFamily="50" charset="-128"/>
              </a:rPr>
              <a:t>・本屋で購入者情報を登録する時に利用</a:t>
            </a:r>
            <a:endParaRPr lang="en-US" altLang="ja-JP" sz="3900"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3502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807466" y="365125"/>
            <a:ext cx="10546334" cy="1463675"/>
          </a:xfrm>
        </p:spPr>
        <p:txBody>
          <a:bodyPr>
            <a:normAutofit/>
          </a:bodyPr>
          <a:lstStyle/>
          <a:p>
            <a:r>
              <a:rPr kumimoji="1" lang="ja-JP" altLang="en-US" sz="7200" dirty="0">
                <a:latin typeface="HG丸ｺﾞｼｯｸM-PRO" panose="020F0600000000000000" pitchFamily="50" charset="-128"/>
                <a:ea typeface="HG丸ｺﾞｼｯｸM-PRO" panose="020F0600000000000000" pitchFamily="50" charset="-128"/>
              </a:rPr>
              <a:t>開発環境</a:t>
            </a:r>
          </a:p>
        </p:txBody>
      </p:sp>
      <p:sp>
        <p:nvSpPr>
          <p:cNvPr id="11" name="サブタイトル 2">
            <a:extLst>
              <a:ext uri="{FF2B5EF4-FFF2-40B4-BE49-F238E27FC236}">
                <a16:creationId xmlns:a16="http://schemas.microsoft.com/office/drawing/2014/main" id="{75446B47-D885-4D92-90F8-CA88FB9EA343}"/>
              </a:ext>
            </a:extLst>
          </p:cNvPr>
          <p:cNvSpPr txBox="1">
            <a:spLocks/>
          </p:cNvSpPr>
          <p:nvPr/>
        </p:nvSpPr>
        <p:spPr>
          <a:xfrm>
            <a:off x="1145806" y="1493311"/>
            <a:ext cx="10330434" cy="4999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・開発ツール　：</a:t>
            </a:r>
            <a:r>
              <a:rPr lang="en-US" altLang="ja-JP" sz="3900" dirty="0">
                <a:latin typeface="HG丸ｺﾞｼｯｸM-PRO" panose="020F0600000000000000" pitchFamily="50" charset="-128"/>
                <a:ea typeface="HG丸ｺﾞｼｯｸM-PRO" panose="020F0600000000000000" pitchFamily="50" charset="-128"/>
              </a:rPr>
              <a:t>XAMPP</a:t>
            </a:r>
          </a:p>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・使用言語　　：</a:t>
            </a:r>
            <a:r>
              <a:rPr lang="en-US" altLang="ja-JP" sz="3900" dirty="0">
                <a:latin typeface="HG丸ｺﾞｼｯｸM-PRO" panose="020F0600000000000000" pitchFamily="50" charset="-128"/>
                <a:ea typeface="HG丸ｺﾞｼｯｸM-PRO" panose="020F0600000000000000" pitchFamily="50" charset="-128"/>
              </a:rPr>
              <a:t>HTML</a:t>
            </a:r>
            <a:r>
              <a:rPr lang="ja-JP" altLang="en-US" sz="3900" dirty="0" err="1">
                <a:latin typeface="HG丸ｺﾞｼｯｸM-PRO" panose="020F0600000000000000" pitchFamily="50" charset="-128"/>
                <a:ea typeface="HG丸ｺﾞｼｯｸM-PRO" panose="020F0600000000000000" pitchFamily="50" charset="-128"/>
              </a:rPr>
              <a:t>、</a:t>
            </a:r>
            <a:r>
              <a:rPr lang="en-US" altLang="ja-JP" sz="3900" dirty="0">
                <a:latin typeface="HG丸ｺﾞｼｯｸM-PRO" panose="020F0600000000000000" pitchFamily="50" charset="-128"/>
                <a:ea typeface="HG丸ｺﾞｼｯｸM-PRO" panose="020F0600000000000000" pitchFamily="50" charset="-128"/>
              </a:rPr>
              <a:t>CSS</a:t>
            </a:r>
            <a:r>
              <a:rPr lang="ja-JP" altLang="en-US" sz="3900" dirty="0" err="1">
                <a:latin typeface="HG丸ｺﾞｼｯｸM-PRO" panose="020F0600000000000000" pitchFamily="50" charset="-128"/>
                <a:ea typeface="HG丸ｺﾞｼｯｸM-PRO" panose="020F0600000000000000" pitchFamily="50" charset="-128"/>
              </a:rPr>
              <a:t>、</a:t>
            </a:r>
            <a:r>
              <a:rPr lang="en-US" altLang="ja-JP" sz="3900" dirty="0">
                <a:latin typeface="HG丸ｺﾞｼｯｸM-PRO" panose="020F0600000000000000" pitchFamily="50" charset="-128"/>
                <a:ea typeface="HG丸ｺﾞｼｯｸM-PRO" panose="020F0600000000000000" pitchFamily="50" charset="-128"/>
              </a:rPr>
              <a:t>PHP</a:t>
            </a:r>
          </a:p>
          <a:p>
            <a:pPr marL="0" indent="0">
              <a:lnSpc>
                <a:spcPct val="250000"/>
              </a:lnSpc>
              <a:buNone/>
            </a:pPr>
            <a:r>
              <a:rPr lang="ja-JP" altLang="en-US" sz="3900" dirty="0">
                <a:latin typeface="HG丸ｺﾞｼｯｸM-PRO" panose="020F0600000000000000" pitchFamily="50" charset="-128"/>
                <a:ea typeface="HG丸ｺﾞｼｯｸM-PRO" panose="020F0600000000000000" pitchFamily="50" charset="-128"/>
              </a:rPr>
              <a:t>・ソースコード：</a:t>
            </a:r>
            <a:r>
              <a:rPr lang="en-US" altLang="ja-JP" sz="3900" dirty="0">
                <a:latin typeface="HG丸ｺﾞｼｯｸM-PRO" panose="020F0600000000000000" pitchFamily="50" charset="-128"/>
                <a:ea typeface="HG丸ｺﾞｼｯｸM-PRO" panose="020F0600000000000000" pitchFamily="50" charset="-128"/>
              </a:rPr>
              <a:t>SourceTree</a:t>
            </a:r>
          </a:p>
          <a:p>
            <a:pPr marL="0" indent="0">
              <a:buNone/>
            </a:pPr>
            <a:endParaRPr lang="en-US" altLang="ja-JP" sz="3900" dirty="0">
              <a:latin typeface="HG丸ｺﾞｼｯｸM-PRO" panose="020F0600000000000000" pitchFamily="50" charset="-128"/>
              <a:ea typeface="HG丸ｺﾞｼｯｸM-PRO" panose="020F0600000000000000" pitchFamily="50" charset="-128"/>
            </a:endParaRPr>
          </a:p>
        </p:txBody>
      </p:sp>
      <p:pic>
        <p:nvPicPr>
          <p:cNvPr id="7" name="図 6">
            <a:extLst>
              <a:ext uri="{FF2B5EF4-FFF2-40B4-BE49-F238E27FC236}">
                <a16:creationId xmlns:a16="http://schemas.microsoft.com/office/drawing/2014/main" id="{C49BF95A-FE5F-45E1-8727-9BDCC2BE2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491" y="684759"/>
            <a:ext cx="2939749" cy="2658840"/>
          </a:xfrm>
          <a:prstGeom prst="rect">
            <a:avLst/>
          </a:prstGeom>
        </p:spPr>
      </p:pic>
    </p:spTree>
    <p:extLst>
      <p:ext uri="{BB962C8B-B14F-4D97-AF65-F5344CB8AC3E}">
        <p14:creationId xmlns:p14="http://schemas.microsoft.com/office/powerpoint/2010/main" val="216806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FED9EA-F39C-43D5-9EB4-4B70B01A04D8}"/>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9295132B-0541-4F2B-BE4D-369AC5B51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7" y="-4651"/>
            <a:ext cx="12192000" cy="6858000"/>
          </a:xfrm>
          <a:prstGeom prst="rect">
            <a:avLst/>
          </a:prstGeom>
        </p:spPr>
      </p:pic>
      <p:sp>
        <p:nvSpPr>
          <p:cNvPr id="5" name="四角形: 角を丸くする 4">
            <a:extLst>
              <a:ext uri="{FF2B5EF4-FFF2-40B4-BE49-F238E27FC236}">
                <a16:creationId xmlns:a16="http://schemas.microsoft.com/office/drawing/2014/main" id="{912E1C9D-DA07-43C0-9B8D-143DDEE5EBF4}"/>
              </a:ext>
            </a:extLst>
          </p:cNvPr>
          <p:cNvSpPr/>
          <p:nvPr/>
        </p:nvSpPr>
        <p:spPr>
          <a:xfrm>
            <a:off x="3427484" y="1843088"/>
            <a:ext cx="8496187" cy="4742588"/>
          </a:xfrm>
          <a:prstGeom prst="roundRect">
            <a:avLst/>
          </a:prstGeom>
          <a:gradFill flip="none" rotWithShape="1">
            <a:gsLst>
              <a:gs pos="14000">
                <a:srgbClr val="B7DBFF"/>
              </a:gs>
              <a:gs pos="69000">
                <a:srgbClr val="BCFFBC"/>
              </a:gs>
              <a:gs pos="95000">
                <a:srgbClr val="E2FFC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a:extLst>
              <a:ext uri="{FF2B5EF4-FFF2-40B4-BE49-F238E27FC236}">
                <a16:creationId xmlns:a16="http://schemas.microsoft.com/office/drawing/2014/main" id="{4C068CB2-AC26-4FF0-8A9A-46F5B45D3AFC}"/>
              </a:ext>
            </a:extLst>
          </p:cNvPr>
          <p:cNvSpPr/>
          <p:nvPr/>
        </p:nvSpPr>
        <p:spPr>
          <a:xfrm>
            <a:off x="109357" y="2935555"/>
            <a:ext cx="2645294" cy="9775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 W</a:t>
            </a:r>
            <a:r>
              <a:rPr lang="en-US" altLang="ja-JP"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eb</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3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ブラウザ</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7" name="正方形/長方形 6">
            <a:extLst>
              <a:ext uri="{FF2B5EF4-FFF2-40B4-BE49-F238E27FC236}">
                <a16:creationId xmlns:a16="http://schemas.microsoft.com/office/drawing/2014/main" id="{698B4EDC-98EF-42DC-975C-1A75E4285520}"/>
              </a:ext>
            </a:extLst>
          </p:cNvPr>
          <p:cNvSpPr/>
          <p:nvPr/>
        </p:nvSpPr>
        <p:spPr>
          <a:xfrm>
            <a:off x="8677199" y="2938177"/>
            <a:ext cx="2565400"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PHP</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8" name="正方形/長方形 7">
            <a:extLst>
              <a:ext uri="{FF2B5EF4-FFF2-40B4-BE49-F238E27FC236}">
                <a16:creationId xmlns:a16="http://schemas.microsoft.com/office/drawing/2014/main" id="{60A4BBFA-808B-4072-80D5-E411781A83C5}"/>
              </a:ext>
            </a:extLst>
          </p:cNvPr>
          <p:cNvSpPr/>
          <p:nvPr/>
        </p:nvSpPr>
        <p:spPr>
          <a:xfrm>
            <a:off x="8677199" y="5604061"/>
            <a:ext cx="2565401"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MySQL</a:t>
            </a:r>
            <a:endParaRPr kumimoji="1" lang="ja-JP" altLang="en-US"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9" name="正方形/長方形 8">
            <a:extLst>
              <a:ext uri="{FF2B5EF4-FFF2-40B4-BE49-F238E27FC236}">
                <a16:creationId xmlns:a16="http://schemas.microsoft.com/office/drawing/2014/main" id="{3D0156A2-FE96-4F3F-86E4-14EDEBDEC60A}"/>
              </a:ext>
            </a:extLst>
          </p:cNvPr>
          <p:cNvSpPr/>
          <p:nvPr/>
        </p:nvSpPr>
        <p:spPr>
          <a:xfrm>
            <a:off x="4555877" y="2958559"/>
            <a:ext cx="2243668" cy="812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rPr>
              <a:t>Apache</a:t>
            </a:r>
          </a:p>
        </p:txBody>
      </p:sp>
      <p:sp>
        <p:nvSpPr>
          <p:cNvPr id="11" name="矢印: 左右 10">
            <a:extLst>
              <a:ext uri="{FF2B5EF4-FFF2-40B4-BE49-F238E27FC236}">
                <a16:creationId xmlns:a16="http://schemas.microsoft.com/office/drawing/2014/main" id="{94945A6F-663C-4DDF-9DB3-9416827CA74A}"/>
              </a:ext>
            </a:extLst>
          </p:cNvPr>
          <p:cNvSpPr/>
          <p:nvPr/>
        </p:nvSpPr>
        <p:spPr>
          <a:xfrm>
            <a:off x="7022072" y="3054338"/>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sp>
        <p:nvSpPr>
          <p:cNvPr id="12" name="矢印: 上下 11">
            <a:extLst>
              <a:ext uri="{FF2B5EF4-FFF2-40B4-BE49-F238E27FC236}">
                <a16:creationId xmlns:a16="http://schemas.microsoft.com/office/drawing/2014/main" id="{F7DE1F94-56BD-468A-AB7F-1C89CAF31557}"/>
              </a:ext>
            </a:extLst>
          </p:cNvPr>
          <p:cNvSpPr/>
          <p:nvPr/>
        </p:nvSpPr>
        <p:spPr>
          <a:xfrm>
            <a:off x="9514867" y="4038814"/>
            <a:ext cx="890063" cy="13956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HG丸ｺﾞｼｯｸM-PRO" panose="020F0600000000000000" pitchFamily="50" charset="-128"/>
              <a:ea typeface="HG丸ｺﾞｼｯｸM-PRO" panose="020F0600000000000000" pitchFamily="50" charset="-128"/>
            </a:endParaRPr>
          </a:p>
        </p:txBody>
      </p:sp>
      <p:sp>
        <p:nvSpPr>
          <p:cNvPr id="13" name="タイトル 1">
            <a:extLst>
              <a:ext uri="{FF2B5EF4-FFF2-40B4-BE49-F238E27FC236}">
                <a16:creationId xmlns:a16="http://schemas.microsoft.com/office/drawing/2014/main" id="{DB0EE8CE-E167-46B6-9C23-01D42D4E24E5}"/>
              </a:ext>
            </a:extLst>
          </p:cNvPr>
          <p:cNvSpPr txBox="1">
            <a:spLocks/>
          </p:cNvSpPr>
          <p:nvPr/>
        </p:nvSpPr>
        <p:spPr>
          <a:xfrm>
            <a:off x="6197313" y="1992631"/>
            <a:ext cx="2956530" cy="10904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XAMPP</a:t>
            </a:r>
            <a:endParaRPr lang="ja-JP" altLang="en-US" sz="4000" dirty="0">
              <a:solidFill>
                <a:schemeClr val="tx1">
                  <a:lumMod val="65000"/>
                  <a:lumOff val="35000"/>
                </a:schemeClr>
              </a:solidFill>
              <a:latin typeface="HG丸ｺﾞｼｯｸM-PRO" panose="020F0600000000000000" pitchFamily="50" charset="-128"/>
              <a:ea typeface="HG丸ｺﾞｼｯｸM-PRO" panose="020F0600000000000000" pitchFamily="50" charset="-128"/>
            </a:endParaRPr>
          </a:p>
        </p:txBody>
      </p:sp>
      <p:sp>
        <p:nvSpPr>
          <p:cNvPr id="14" name="タイトル 1">
            <a:extLst>
              <a:ext uri="{FF2B5EF4-FFF2-40B4-BE49-F238E27FC236}">
                <a16:creationId xmlns:a16="http://schemas.microsoft.com/office/drawing/2014/main" id="{27C5F6F1-DD7E-45D5-9D29-A55A635D089F}"/>
              </a:ext>
            </a:extLst>
          </p:cNvPr>
          <p:cNvSpPr txBox="1">
            <a:spLocks/>
          </p:cNvSpPr>
          <p:nvPr/>
        </p:nvSpPr>
        <p:spPr>
          <a:xfrm>
            <a:off x="990600" y="4159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7200" dirty="0">
                <a:latin typeface="HG丸ｺﾞｼｯｸM-PRO" panose="020F0600000000000000" pitchFamily="50" charset="-128"/>
                <a:ea typeface="HG丸ｺﾞｼｯｸM-PRO" panose="020F0600000000000000" pitchFamily="50" charset="-128"/>
              </a:rPr>
              <a:t>内部構成</a:t>
            </a:r>
          </a:p>
        </p:txBody>
      </p:sp>
      <p:sp>
        <p:nvSpPr>
          <p:cNvPr id="15" name="矢印: 左右 14">
            <a:extLst>
              <a:ext uri="{FF2B5EF4-FFF2-40B4-BE49-F238E27FC236}">
                <a16:creationId xmlns:a16="http://schemas.microsoft.com/office/drawing/2014/main" id="{F760A5BE-895F-4B3F-9586-29AC35DA3DF3}"/>
              </a:ext>
            </a:extLst>
          </p:cNvPr>
          <p:cNvSpPr/>
          <p:nvPr/>
        </p:nvSpPr>
        <p:spPr>
          <a:xfrm>
            <a:off x="2884465" y="3007591"/>
            <a:ext cx="1478991" cy="740022"/>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chemeClr val="tx1">
                  <a:lumMod val="65000"/>
                  <a:lumOff val="35000"/>
                </a:schemeClr>
              </a:solidFill>
              <a:effectLst/>
              <a:uLnTx/>
              <a:uFillTx/>
              <a:latin typeface="游ゴシック" panose="020F0502020204030204"/>
              <a:ea typeface="游ゴシック" panose="020B0400000000000000" pitchFamily="50" charset="-128"/>
              <a:cs typeface="+mn-cs"/>
            </a:endParaRPr>
          </a:p>
        </p:txBody>
      </p:sp>
      <p:pic>
        <p:nvPicPr>
          <p:cNvPr id="18" name="コンテンツ プレースホルダー 17">
            <a:extLst>
              <a:ext uri="{FF2B5EF4-FFF2-40B4-BE49-F238E27FC236}">
                <a16:creationId xmlns:a16="http://schemas.microsoft.com/office/drawing/2014/main" id="{7C9AAF4B-EDB0-40F5-AF02-34570E839EC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8347" y="4200070"/>
            <a:ext cx="1758576" cy="1814278"/>
          </a:xfrm>
        </p:spPr>
      </p:pic>
    </p:spTree>
    <p:extLst>
      <p:ext uri="{BB962C8B-B14F-4D97-AF65-F5344CB8AC3E}">
        <p14:creationId xmlns:p14="http://schemas.microsoft.com/office/powerpoint/2010/main" val="128327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animBg="1"/>
      <p:bldP spid="12" grpId="0" animBg="1"/>
      <p:bldP spid="13"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タイトル 1">
            <a:extLst>
              <a:ext uri="{FF2B5EF4-FFF2-40B4-BE49-F238E27FC236}">
                <a16:creationId xmlns:a16="http://schemas.microsoft.com/office/drawing/2014/main" id="{DE4E4957-CA2A-4456-889A-A3D804A0F28C}"/>
              </a:ext>
            </a:extLst>
          </p:cNvPr>
          <p:cNvSpPr txBox="1">
            <a:spLocks/>
          </p:cNvSpPr>
          <p:nvPr/>
        </p:nvSpPr>
        <p:spPr>
          <a:xfrm>
            <a:off x="1524000" y="2972657"/>
            <a:ext cx="9144000" cy="9126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7200" dirty="0">
                <a:solidFill>
                  <a:schemeClr val="tx1">
                    <a:lumMod val="65000"/>
                    <a:lumOff val="35000"/>
                  </a:schemeClr>
                </a:solidFill>
                <a:latin typeface="HG丸ｺﾞｼｯｸM-PRO" panose="020F0600000000000000" pitchFamily="50" charset="-128"/>
                <a:ea typeface="HG丸ｺﾞｼｯｸM-PRO" panose="020F0600000000000000" pitchFamily="50" charset="-128"/>
              </a:rPr>
              <a:t>製品  デモ</a:t>
            </a:r>
          </a:p>
        </p:txBody>
      </p:sp>
      <p:sp>
        <p:nvSpPr>
          <p:cNvPr id="7" name="タイトル 6">
            <a:extLst>
              <a:ext uri="{FF2B5EF4-FFF2-40B4-BE49-F238E27FC236}">
                <a16:creationId xmlns:a16="http://schemas.microsoft.com/office/drawing/2014/main" id="{C99D89A6-CAE9-4E13-B729-10B253C2DC9F}"/>
              </a:ext>
            </a:extLst>
          </p:cNvPr>
          <p:cNvSpPr>
            <a:spLocks noGrp="1"/>
          </p:cNvSpPr>
          <p:nvPr>
            <p:ph type="title"/>
          </p:nvPr>
        </p:nvSpPr>
        <p:spPr/>
        <p:txBody>
          <a:bodyPr/>
          <a:lstStyle/>
          <a:p>
            <a:endParaRPr lang="ja-JP" altLang="en-US" dirty="0"/>
          </a:p>
        </p:txBody>
      </p:sp>
      <p:pic>
        <p:nvPicPr>
          <p:cNvPr id="3" name="図 2">
            <a:extLst>
              <a:ext uri="{FF2B5EF4-FFF2-40B4-BE49-F238E27FC236}">
                <a16:creationId xmlns:a16="http://schemas.microsoft.com/office/drawing/2014/main" id="{C776DBED-80B3-43C0-9C31-1388E14C1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059" y="3516641"/>
            <a:ext cx="2826408" cy="2826408"/>
          </a:xfrm>
          <a:prstGeom prst="rect">
            <a:avLst/>
          </a:prstGeom>
        </p:spPr>
      </p:pic>
      <p:pic>
        <p:nvPicPr>
          <p:cNvPr id="8" name="図 7">
            <a:extLst>
              <a:ext uri="{FF2B5EF4-FFF2-40B4-BE49-F238E27FC236}">
                <a16:creationId xmlns:a16="http://schemas.microsoft.com/office/drawing/2014/main" id="{AD9186B4-C969-4016-A794-190C369F2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12" y="514950"/>
            <a:ext cx="1781175" cy="1905000"/>
          </a:xfrm>
          <a:prstGeom prst="rect">
            <a:avLst/>
          </a:prstGeom>
        </p:spPr>
      </p:pic>
      <p:pic>
        <p:nvPicPr>
          <p:cNvPr id="10" name="図 9">
            <a:extLst>
              <a:ext uri="{FF2B5EF4-FFF2-40B4-BE49-F238E27FC236}">
                <a16:creationId xmlns:a16="http://schemas.microsoft.com/office/drawing/2014/main" id="{51B038EA-8FBD-4C01-9C4D-93397B652F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7702" y="514951"/>
            <a:ext cx="1905000" cy="1905000"/>
          </a:xfrm>
          <a:prstGeom prst="rect">
            <a:avLst/>
          </a:prstGeom>
        </p:spPr>
      </p:pic>
    </p:spTree>
    <p:extLst>
      <p:ext uri="{BB962C8B-B14F-4D97-AF65-F5344CB8AC3E}">
        <p14:creationId xmlns:p14="http://schemas.microsoft.com/office/powerpoint/2010/main" val="370404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6D5A063-95D6-41D9-A2DC-9089C89CE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 y="0"/>
            <a:ext cx="12192000" cy="6858000"/>
          </a:xfrm>
          <a:prstGeom prst="rect">
            <a:avLst/>
          </a:prstGeom>
        </p:spPr>
      </p:pic>
      <p:sp>
        <p:nvSpPr>
          <p:cNvPr id="2" name="タイトル 1">
            <a:extLst>
              <a:ext uri="{FF2B5EF4-FFF2-40B4-BE49-F238E27FC236}">
                <a16:creationId xmlns:a16="http://schemas.microsoft.com/office/drawing/2014/main" id="{24C048CA-823A-48CB-A12D-193F97762E61}"/>
              </a:ext>
            </a:extLst>
          </p:cNvPr>
          <p:cNvSpPr>
            <a:spLocks noGrp="1"/>
          </p:cNvSpPr>
          <p:nvPr>
            <p:ph type="title"/>
          </p:nvPr>
        </p:nvSpPr>
        <p:spPr>
          <a:xfrm>
            <a:off x="2831735" y="37507"/>
            <a:ext cx="6496050" cy="1325563"/>
          </a:xfrm>
        </p:spPr>
        <p:txBody>
          <a:bodyPr/>
          <a:lstStyle/>
          <a:p>
            <a:r>
              <a:rPr kumimoji="1" lang="ja-JP" altLang="en-US" dirty="0">
                <a:latin typeface="HG丸ｺﾞｼｯｸM-PRO" panose="020F0600000000000000" pitchFamily="50" charset="-128"/>
                <a:ea typeface="HG丸ｺﾞｼｯｸM-PRO" panose="020F0600000000000000" pitchFamily="50" charset="-128"/>
              </a:rPr>
              <a:t>あいまい検索コード紹介</a:t>
            </a:r>
          </a:p>
        </p:txBody>
      </p:sp>
      <p:pic>
        <p:nvPicPr>
          <p:cNvPr id="4" name="コンテンツ プレースホルダー 3">
            <a:extLst>
              <a:ext uri="{FF2B5EF4-FFF2-40B4-BE49-F238E27FC236}">
                <a16:creationId xmlns:a16="http://schemas.microsoft.com/office/drawing/2014/main" id="{9FB5C6D9-E8F4-437E-89CE-453DBBC71452}"/>
              </a:ext>
            </a:extLst>
          </p:cNvPr>
          <p:cNvPicPr>
            <a:picLocks noGrp="1" noChangeAspect="1"/>
          </p:cNvPicPr>
          <p:nvPr>
            <p:ph idx="1"/>
          </p:nvPr>
        </p:nvPicPr>
        <p:blipFill>
          <a:blip r:embed="rId4"/>
          <a:stretch>
            <a:fillRect/>
          </a:stretch>
        </p:blipFill>
        <p:spPr>
          <a:xfrm>
            <a:off x="76200" y="1363070"/>
            <a:ext cx="12118259" cy="5318718"/>
          </a:xfrm>
          <a:prstGeom prst="rect">
            <a:avLst/>
          </a:prstGeom>
        </p:spPr>
      </p:pic>
      <p:sp>
        <p:nvSpPr>
          <p:cNvPr id="6" name="正方形/長方形 5">
            <a:extLst>
              <a:ext uri="{FF2B5EF4-FFF2-40B4-BE49-F238E27FC236}">
                <a16:creationId xmlns:a16="http://schemas.microsoft.com/office/drawing/2014/main" id="{7B17530D-4242-4EF0-B4BC-D1FDF7ACBEF8}"/>
              </a:ext>
            </a:extLst>
          </p:cNvPr>
          <p:cNvSpPr/>
          <p:nvPr/>
        </p:nvSpPr>
        <p:spPr>
          <a:xfrm>
            <a:off x="76200" y="4385187"/>
            <a:ext cx="8212393" cy="19074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EB65A8B-D9D1-4872-BE29-AAF7DFD3E3F5}"/>
              </a:ext>
            </a:extLst>
          </p:cNvPr>
          <p:cNvSpPr/>
          <p:nvPr/>
        </p:nvSpPr>
        <p:spPr>
          <a:xfrm>
            <a:off x="76193" y="3283973"/>
            <a:ext cx="11980621" cy="110121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23CA9FA-6BD7-4624-9083-975365D57567}"/>
              </a:ext>
            </a:extLst>
          </p:cNvPr>
          <p:cNvSpPr/>
          <p:nvPr/>
        </p:nvSpPr>
        <p:spPr>
          <a:xfrm>
            <a:off x="86020" y="1370443"/>
            <a:ext cx="11980621" cy="110121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ECDF6D4-4E1D-4077-BCE4-987D21A74088}"/>
              </a:ext>
            </a:extLst>
          </p:cNvPr>
          <p:cNvSpPr txBox="1"/>
          <p:nvPr/>
        </p:nvSpPr>
        <p:spPr>
          <a:xfrm>
            <a:off x="10127226" y="1521856"/>
            <a:ext cx="757084" cy="707886"/>
          </a:xfrm>
          <a:prstGeom prst="rect">
            <a:avLst/>
          </a:prstGeom>
          <a:noFill/>
        </p:spPr>
        <p:txBody>
          <a:bodyPr wrap="square" rtlCol="0">
            <a:spAutoFit/>
          </a:bodyPr>
          <a:lstStyle/>
          <a:p>
            <a:r>
              <a:rPr kumimoji="1" lang="ja-JP" altLang="en-US" sz="4000" b="1" dirty="0">
                <a:solidFill>
                  <a:srgbClr val="FF0000"/>
                </a:solidFill>
                <a:latin typeface="HG丸ｺﾞｼｯｸM-PRO" panose="020F0600000000000000" pitchFamily="50" charset="-128"/>
                <a:ea typeface="HG丸ｺﾞｼｯｸM-PRO" panose="020F0600000000000000" pitchFamily="50" charset="-128"/>
              </a:rPr>
              <a:t>①</a:t>
            </a:r>
          </a:p>
        </p:txBody>
      </p:sp>
      <p:sp>
        <p:nvSpPr>
          <p:cNvPr id="10" name="テキスト ボックス 9">
            <a:extLst>
              <a:ext uri="{FF2B5EF4-FFF2-40B4-BE49-F238E27FC236}">
                <a16:creationId xmlns:a16="http://schemas.microsoft.com/office/drawing/2014/main" id="{4ADE36A5-B643-478B-BD04-C7620FA20F2C}"/>
              </a:ext>
            </a:extLst>
          </p:cNvPr>
          <p:cNvSpPr txBox="1"/>
          <p:nvPr/>
        </p:nvSpPr>
        <p:spPr>
          <a:xfrm>
            <a:off x="10127226" y="3692893"/>
            <a:ext cx="757084" cy="707886"/>
          </a:xfrm>
          <a:prstGeom prst="rect">
            <a:avLst/>
          </a:prstGeom>
          <a:noFill/>
        </p:spPr>
        <p:txBody>
          <a:bodyPr wrap="square" rtlCol="0">
            <a:spAutoFit/>
          </a:bodyPr>
          <a:lstStyle/>
          <a:p>
            <a:r>
              <a:rPr lang="ja-JP" altLang="en-US" sz="4000" b="1" dirty="0">
                <a:solidFill>
                  <a:srgbClr val="FF0000"/>
                </a:solidFill>
                <a:latin typeface="HG丸ｺﾞｼｯｸM-PRO" panose="020F0600000000000000" pitchFamily="50" charset="-128"/>
                <a:ea typeface="HG丸ｺﾞｼｯｸM-PRO" panose="020F0600000000000000" pitchFamily="50" charset="-128"/>
              </a:rPr>
              <a:t>②</a:t>
            </a:r>
            <a:endParaRPr kumimoji="1" lang="ja-JP" altLang="en-US" sz="4000" b="1" dirty="0">
              <a:solidFill>
                <a:srgbClr val="FF0000"/>
              </a:solidFill>
              <a:latin typeface="HG丸ｺﾞｼｯｸM-PRO" panose="020F0600000000000000" pitchFamily="50" charset="-128"/>
              <a:ea typeface="HG丸ｺﾞｼｯｸM-PRO" panose="020F0600000000000000" pitchFamily="50" charset="-128"/>
            </a:endParaRPr>
          </a:p>
        </p:txBody>
      </p:sp>
      <p:sp>
        <p:nvSpPr>
          <p:cNvPr id="11" name="テキスト ボックス 10">
            <a:extLst>
              <a:ext uri="{FF2B5EF4-FFF2-40B4-BE49-F238E27FC236}">
                <a16:creationId xmlns:a16="http://schemas.microsoft.com/office/drawing/2014/main" id="{20EBC604-E289-45DD-AA2F-57FCAFCD995B}"/>
              </a:ext>
            </a:extLst>
          </p:cNvPr>
          <p:cNvSpPr txBox="1"/>
          <p:nvPr/>
        </p:nvSpPr>
        <p:spPr>
          <a:xfrm>
            <a:off x="7221790" y="5458059"/>
            <a:ext cx="757084" cy="707886"/>
          </a:xfrm>
          <a:prstGeom prst="rect">
            <a:avLst/>
          </a:prstGeom>
          <a:noFill/>
        </p:spPr>
        <p:txBody>
          <a:bodyPr wrap="square" rtlCol="0">
            <a:spAutoFit/>
          </a:bodyPr>
          <a:lstStyle/>
          <a:p>
            <a:r>
              <a:rPr lang="ja-JP" altLang="en-US" sz="4000" b="1" dirty="0">
                <a:solidFill>
                  <a:srgbClr val="FF0000"/>
                </a:solidFill>
                <a:latin typeface="HG丸ｺﾞｼｯｸM-PRO" panose="020F0600000000000000" pitchFamily="50" charset="-128"/>
                <a:ea typeface="HG丸ｺﾞｼｯｸM-PRO" panose="020F0600000000000000" pitchFamily="50" charset="-128"/>
              </a:rPr>
              <a:t>⓷</a:t>
            </a:r>
            <a:endParaRPr kumimoji="1" lang="ja-JP" altLang="en-US" sz="4000" b="1" dirty="0">
              <a:solidFill>
                <a:srgbClr val="FF0000"/>
              </a:solidFill>
              <a:latin typeface="HG丸ｺﾞｼｯｸM-PRO" panose="020F0600000000000000" pitchFamily="50" charset="-128"/>
              <a:ea typeface="HG丸ｺﾞｼｯｸM-PRO" panose="020F0600000000000000" pitchFamily="50" charset="-128"/>
            </a:endParaRPr>
          </a:p>
        </p:txBody>
      </p:sp>
      <p:pic>
        <p:nvPicPr>
          <p:cNvPr id="12" name="図 11">
            <a:extLst>
              <a:ext uri="{FF2B5EF4-FFF2-40B4-BE49-F238E27FC236}">
                <a16:creationId xmlns:a16="http://schemas.microsoft.com/office/drawing/2014/main" id="{CE537AEB-5D92-48BB-A42C-D366B77D9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79065">
            <a:off x="9734307" y="4587554"/>
            <a:ext cx="1542922" cy="1907458"/>
          </a:xfrm>
          <a:prstGeom prst="rect">
            <a:avLst/>
          </a:prstGeom>
        </p:spPr>
      </p:pic>
    </p:spTree>
    <p:extLst>
      <p:ext uri="{BB962C8B-B14F-4D97-AF65-F5344CB8AC3E}">
        <p14:creationId xmlns:p14="http://schemas.microsoft.com/office/powerpoint/2010/main" val="27559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6ceb19f-6ae7-4f45-9291-f23dc7cad4a8">
      <Terms xmlns="http://schemas.microsoft.com/office/infopath/2007/PartnerControls"/>
    </lcf76f155ced4ddcb4097134ff3c332f>
    <TaxCatchAll xmlns="d9ddec61-d553-4032-8214-836f20420e5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01490404992EE4E8DE75A84CE187D61" ma:contentTypeVersion="13" ma:contentTypeDescription="新しいドキュメントを作成します。" ma:contentTypeScope="" ma:versionID="4de2a10b987b0cd1cabba618634b4858">
  <xsd:schema xmlns:xsd="http://www.w3.org/2001/XMLSchema" xmlns:xs="http://www.w3.org/2001/XMLSchema" xmlns:p="http://schemas.microsoft.com/office/2006/metadata/properties" xmlns:ns2="86ceb19f-6ae7-4f45-9291-f23dc7cad4a8" xmlns:ns3="d9ddec61-d553-4032-8214-836f20420e5b" targetNamespace="http://schemas.microsoft.com/office/2006/metadata/properties" ma:root="true" ma:fieldsID="75a65fd2c3f672b3ff036140e68d3afc" ns2:_="" ns3:_="">
    <xsd:import namespace="86ceb19f-6ae7-4f45-9291-f23dc7cad4a8"/>
    <xsd:import namespace="d9ddec61-d553-4032-8214-836f20420e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ceb19f-6ae7-4f45-9291-f23dc7cad4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画像タグ" ma:readOnly="false" ma:fieldId="{5cf76f15-5ced-4ddc-b409-7134ff3c332f}" ma:taxonomyMulti="true" ma:sspId="d42ac560-722d-4360-912d-1dc5c0f0d823"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ddec61-d553-4032-8214-836f20420e5b"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element name="TaxCatchAll" ma:index="16" nillable="true" ma:displayName="Taxonomy Catch All Column" ma:hidden="true" ma:list="{39fe03b3-0109-4932-aa1b-7492edc725cf}" ma:internalName="TaxCatchAll" ma:showField="CatchAllData" ma:web="d9ddec61-d553-4032-8214-836f20420e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CAAF56-E79E-46EC-85D8-FF1AC3B8584A}">
  <ds:schemaRefs>
    <ds:schemaRef ds:uri="http://schemas.microsoft.com/sharepoint/v3/contenttype/forms"/>
  </ds:schemaRefs>
</ds:datastoreItem>
</file>

<file path=customXml/itemProps2.xml><?xml version="1.0" encoding="utf-8"?>
<ds:datastoreItem xmlns:ds="http://schemas.openxmlformats.org/officeDocument/2006/customXml" ds:itemID="{E512E803-4492-4E48-BC4A-33471278F446}">
  <ds:schemaRefs>
    <ds:schemaRef ds:uri="http://schemas.microsoft.com/office/2006/metadata/properties"/>
    <ds:schemaRef ds:uri="http://schemas.microsoft.com/office/2006/documentManagement/types"/>
    <ds:schemaRef ds:uri="http://purl.org/dc/dcmitype/"/>
    <ds:schemaRef ds:uri="http://purl.org/dc/terms/"/>
    <ds:schemaRef ds:uri="http://schemas.microsoft.com/office/infopath/2007/PartnerControls"/>
    <ds:schemaRef ds:uri="http://www.w3.org/XML/1998/namespace"/>
    <ds:schemaRef ds:uri="http://schemas.openxmlformats.org/package/2006/metadata/core-properties"/>
    <ds:schemaRef ds:uri="d9ddec61-d553-4032-8214-836f20420e5b"/>
    <ds:schemaRef ds:uri="86ceb19f-6ae7-4f45-9291-f23dc7cad4a8"/>
    <ds:schemaRef ds:uri="http://purl.org/dc/elements/1.1/"/>
  </ds:schemaRefs>
</ds:datastoreItem>
</file>

<file path=customXml/itemProps3.xml><?xml version="1.0" encoding="utf-8"?>
<ds:datastoreItem xmlns:ds="http://schemas.openxmlformats.org/officeDocument/2006/customXml" ds:itemID="{3088C02C-7DCC-44F5-9DB3-7F8495DDC6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ceb19f-6ae7-4f45-9291-f23dc7cad4a8"/>
    <ds:schemaRef ds:uri="d9ddec61-d553-4032-8214-836f20420e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2399</TotalTime>
  <Words>4137</Words>
  <Application>Microsoft Office PowerPoint</Application>
  <PresentationFormat>ワイド画面</PresentationFormat>
  <Paragraphs>455</Paragraphs>
  <Slides>27</Slides>
  <Notes>24</Notes>
  <HiddenSlides>17</HiddenSlides>
  <MMClips>0</MMClips>
  <ScaleCrop>false</ScaleCrop>
  <HeadingPairs>
    <vt:vector size="6" baseType="variant">
      <vt:variant>
        <vt:lpstr>使用されているフォント</vt:lpstr>
      </vt:variant>
      <vt:variant>
        <vt:i4>4</vt:i4>
      </vt:variant>
      <vt:variant>
        <vt:lpstr>テーマ</vt:lpstr>
      </vt:variant>
      <vt:variant>
        <vt:i4>2</vt:i4>
      </vt:variant>
      <vt:variant>
        <vt:lpstr>スライド タイトル</vt:lpstr>
      </vt:variant>
      <vt:variant>
        <vt:i4>27</vt:i4>
      </vt:variant>
    </vt:vector>
  </HeadingPairs>
  <TitlesOfParts>
    <vt:vector size="33" baseType="lpstr">
      <vt:lpstr>HG丸ｺﾞｼｯｸM-PRO</vt:lpstr>
      <vt:lpstr>游ゴシック</vt:lpstr>
      <vt:lpstr>游ゴシック Light</vt:lpstr>
      <vt:lpstr>Arial</vt:lpstr>
      <vt:lpstr>Office テーマ</vt:lpstr>
      <vt:lpstr>1_Office テーマ</vt:lpstr>
      <vt:lpstr>本の購入者管理システム</vt:lpstr>
      <vt:lpstr>概要</vt:lpstr>
      <vt:lpstr>書籍管理とは</vt:lpstr>
      <vt:lpstr>書籍管理のメリット</vt:lpstr>
      <vt:lpstr>書籍管理の利用場面</vt:lpstr>
      <vt:lpstr>開発環境</vt:lpstr>
      <vt:lpstr>PowerPoint プレゼンテーション</vt:lpstr>
      <vt:lpstr>PowerPoint プレゼンテーション</vt:lpstr>
      <vt:lpstr>あいまい検索コード紹介</vt:lpstr>
      <vt:lpstr>質疑応答</vt:lpstr>
      <vt:lpstr>PowerPoint プレゼンテーション</vt:lpstr>
      <vt:lpstr>書籍管理のデメリット</vt:lpstr>
      <vt:lpstr>書籍管理のメリット</vt:lpstr>
      <vt:lpstr>PowerPoint プレゼンテーション</vt:lpstr>
      <vt:lpstr>PowerPoint プレゼンテーション</vt:lpstr>
      <vt:lpstr>エクセルで管理すればえぇんやないの？</vt:lpstr>
      <vt:lpstr>エクセルで管理すればえぇんやないの？</vt:lpstr>
      <vt:lpstr>書籍管理とは？</vt:lpstr>
      <vt:lpstr>書籍管理ソフトにあたって</vt:lpstr>
      <vt:lpstr>利用シーン </vt:lpstr>
      <vt:lpstr>機能</vt:lpstr>
      <vt:lpstr>メリット</vt:lpstr>
      <vt:lpstr>構成</vt:lpstr>
      <vt:lpstr>特徴</vt:lpstr>
      <vt:lpstr>製品  デモ</vt:lpstr>
      <vt:lpstr>質疑応答</vt:lpstr>
      <vt:lpstr>ご清聴 ありがとうございました</vt:lpstr>
    </vt:vector>
  </TitlesOfParts>
  <Company>IVY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システム名</dc:title>
  <dc:creator>ivy</dc:creator>
  <cp:lastModifiedBy>2023_CS 堤 慎吾</cp:lastModifiedBy>
  <cp:revision>267</cp:revision>
  <dcterms:created xsi:type="dcterms:W3CDTF">2018-08-27T06:15:44Z</dcterms:created>
  <dcterms:modified xsi:type="dcterms:W3CDTF">2024-09-19T01:51:46Z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0x010100E01490404992EE4E8DE75A84CE187D61</vt:lpwstr>
  </property>
</Properties>
</file>